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99" r:id="rId3"/>
    <p:sldId id="258" r:id="rId4"/>
    <p:sldId id="257" r:id="rId5"/>
    <p:sldId id="259" r:id="rId6"/>
    <p:sldId id="260" r:id="rId7"/>
    <p:sldId id="269" r:id="rId8"/>
    <p:sldId id="268" r:id="rId9"/>
    <p:sldId id="275" r:id="rId10"/>
    <p:sldId id="262" r:id="rId11"/>
    <p:sldId id="302" r:id="rId12"/>
    <p:sldId id="298" r:id="rId13"/>
    <p:sldId id="303" r:id="rId14"/>
    <p:sldId id="310" r:id="rId15"/>
    <p:sldId id="273" r:id="rId16"/>
    <p:sldId id="289" r:id="rId17"/>
    <p:sldId id="276" r:id="rId18"/>
    <p:sldId id="293" r:id="rId19"/>
    <p:sldId id="294" r:id="rId20"/>
    <p:sldId id="281" r:id="rId21"/>
    <p:sldId id="279" r:id="rId22"/>
    <p:sldId id="277" r:id="rId23"/>
    <p:sldId id="308" r:id="rId24"/>
    <p:sldId id="284" r:id="rId25"/>
    <p:sldId id="301" r:id="rId26"/>
    <p:sldId id="285" r:id="rId27"/>
    <p:sldId id="312" r:id="rId28"/>
    <p:sldId id="311" r:id="rId29"/>
    <p:sldId id="263" r:id="rId30"/>
    <p:sldId id="264" r:id="rId31"/>
    <p:sldId id="282" r:id="rId32"/>
    <p:sldId id="306" r:id="rId33"/>
    <p:sldId id="307" r:id="rId34"/>
    <p:sldId id="295" r:id="rId35"/>
    <p:sldId id="296" r:id="rId36"/>
    <p:sldId id="297" r:id="rId37"/>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059" autoAdjust="0"/>
  </p:normalViewPr>
  <p:slideViewPr>
    <p:cSldViewPr snapToGrid="0">
      <p:cViewPr varScale="1">
        <p:scale>
          <a:sx n="88" d="100"/>
          <a:sy n="88" d="100"/>
        </p:scale>
        <p:origin x="2310" y="66"/>
      </p:cViewPr>
      <p:guideLst/>
    </p:cSldViewPr>
  </p:slideViewPr>
  <p:notesTextViewPr>
    <p:cViewPr>
      <p:scale>
        <a:sx n="1" d="1"/>
        <a:sy n="1" d="1"/>
      </p:scale>
      <p:origin x="0" y="0"/>
    </p:cViewPr>
  </p:notesTextViewPr>
  <p:sorterViewPr>
    <p:cViewPr>
      <p:scale>
        <a:sx n="100" d="100"/>
        <a:sy n="100" d="100"/>
      </p:scale>
      <p:origin x="0" y="-4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2F91E78C-B287-4859-9D6C-C7BABB9DD677}" type="datetimeFigureOut">
              <a:rPr kumimoji="1" lang="ja-JP" altLang="en-US" smtClean="0"/>
              <a:t>2023/2/12</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649CD33D-F48E-4662-A60A-0BF4D525C529}" type="slidenum">
              <a:rPr kumimoji="1" lang="ja-JP" altLang="en-US" smtClean="0"/>
              <a:t>‹#›</a:t>
            </a:fld>
            <a:endParaRPr kumimoji="1" lang="ja-JP" altLang="en-US"/>
          </a:p>
        </p:txBody>
      </p:sp>
    </p:spTree>
    <p:extLst>
      <p:ext uri="{BB962C8B-B14F-4D97-AF65-F5344CB8AC3E}">
        <p14:creationId xmlns:p14="http://schemas.microsoft.com/office/powerpoint/2010/main" val="2753892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草木に電磁波を入射すると、</a:t>
            </a:r>
            <a:endParaRPr kumimoji="1" lang="en-US" altLang="ja-JP" dirty="0"/>
          </a:p>
          <a:p>
            <a:r>
              <a:rPr kumimoji="1" lang="ja-JP" altLang="en-US" dirty="0"/>
              <a:t>体積散乱と呼ばれるランダムに向いた</a:t>
            </a:r>
            <a:endParaRPr kumimoji="1" lang="en-US" altLang="ja-JP" dirty="0"/>
          </a:p>
          <a:p>
            <a:r>
              <a:rPr kumimoji="1" lang="ja-JP" altLang="en-US" dirty="0"/>
              <a:t>線状物体の集合から引き起こされる現象が発生するためである。</a:t>
            </a:r>
            <a:endParaRPr kumimoji="1" lang="en-US" altLang="ja-JP" dirty="0"/>
          </a:p>
          <a:p>
            <a:r>
              <a:rPr kumimoji="1" lang="ja-JP" altLang="en-US" dirty="0"/>
              <a:t>全方位に対して散乱が起こるため、</a:t>
            </a:r>
            <a:endParaRPr kumimoji="1" lang="en-US" altLang="ja-JP" dirty="0"/>
          </a:p>
          <a:p>
            <a:r>
              <a:rPr kumimoji="1" lang="ja-JP" altLang="en-US" dirty="0"/>
              <a:t>偏波を入射する向きにほとんど関係がない。</a:t>
            </a:r>
            <a:endParaRPr kumimoji="1" lang="en-US" altLang="ja-JP" dirty="0"/>
          </a:p>
          <a:p>
            <a:r>
              <a:rPr kumimoji="1" lang="ja-JP" altLang="en-US" dirty="0"/>
              <a:t>　</a:t>
            </a:r>
            <a:endParaRPr kumimoji="1" lang="en-US" altLang="ja-JP" dirty="0"/>
          </a:p>
          <a:p>
            <a:r>
              <a:rPr kumimoji="1" lang="ja-JP" altLang="en-US" dirty="0"/>
              <a:t>→地中への電磁波掃引にも共通箇所があるので、</a:t>
            </a:r>
            <a:r>
              <a:rPr kumimoji="1" lang="en-US" altLang="ja-JP" dirty="0"/>
              <a:t>GPR</a:t>
            </a:r>
            <a:r>
              <a:rPr kumimoji="1" lang="ja-JP" altLang="en-US" dirty="0"/>
              <a:t>を用いたパイプの検出に生かせるのではないかと考えている。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12</a:t>
            </a:fld>
            <a:endParaRPr kumimoji="1" lang="ja-JP" altLang="en-US"/>
          </a:p>
        </p:txBody>
      </p:sp>
    </p:spTree>
    <p:extLst>
      <p:ext uri="{BB962C8B-B14F-4D97-AF65-F5344CB8AC3E}">
        <p14:creationId xmlns:p14="http://schemas.microsoft.com/office/powerpoint/2010/main" val="1484427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相関係数は偏波基底によって定まる</a:t>
            </a:r>
            <a:endParaRPr kumimoji="1" lang="en-US" altLang="ja-JP" sz="1200" dirty="0"/>
          </a:p>
          <a:p>
            <a:r>
              <a:rPr kumimoji="1" lang="ja-JP" altLang="en-US" sz="1200" dirty="0"/>
              <a:t>→パイプの検出に適した基底を選択することが可能。</a:t>
            </a:r>
            <a:endParaRPr kumimoji="1" lang="en-US" altLang="ja-JP" sz="1200" dirty="0"/>
          </a:p>
          <a:p>
            <a:r>
              <a:rPr kumimoji="1" lang="ja-JP" altLang="en-US" sz="1200" dirty="0"/>
              <a:t>→　円偏波相関係数円偏波基底</a:t>
            </a:r>
            <a:r>
              <a:rPr kumimoji="1" lang="en-US" altLang="ja-JP" sz="1200" dirty="0"/>
              <a:t>(LR</a:t>
            </a:r>
            <a:r>
              <a:rPr kumimoji="1" lang="ja-JP" altLang="en-US" sz="1200" dirty="0"/>
              <a:t>基底</a:t>
            </a:r>
            <a:r>
              <a:rPr kumimoji="1" lang="en-US" altLang="ja-JP" sz="1200" dirty="0"/>
              <a:t>) </a:t>
            </a:r>
            <a:r>
              <a:rPr kumimoji="1" lang="ja-JP" altLang="en-US" sz="1200" dirty="0"/>
              <a:t>は</a:t>
            </a:r>
            <a:endParaRPr kumimoji="1" lang="en-US" altLang="ja-JP" sz="1200" dirty="0"/>
          </a:p>
          <a:p>
            <a:r>
              <a:rPr kumimoji="1" lang="ja-JP" altLang="en-US" sz="1200" dirty="0"/>
              <a:t>垂直偏波や水平偏波と異なり入射の角度に対して不変、</a:t>
            </a:r>
            <a:endParaRPr kumimoji="1" lang="en-US" altLang="ja-JP" sz="1200" dirty="0"/>
          </a:p>
          <a:p>
            <a:r>
              <a:rPr kumimoji="1" lang="ja-JP" altLang="en-US" sz="1200" dirty="0"/>
              <a:t>ゆえにパイプの向きに左右されにくいため適当であると考えられる。</a:t>
            </a:r>
            <a:endParaRPr kumimoji="1" lang="en-US" altLang="ja-JP" sz="1200" dirty="0"/>
          </a:p>
          <a:p>
            <a:r>
              <a:rPr kumimoji="1" lang="ja-JP" altLang="en-US" sz="1200" dirty="0"/>
              <a:t>・水平偏波、垂直偏波の送受信結果によって</a:t>
            </a:r>
            <a:endParaRPr kumimoji="1" lang="en-US" altLang="ja-JP" sz="1200" dirty="0"/>
          </a:p>
          <a:p>
            <a:r>
              <a:rPr kumimoji="1" lang="ja-JP" altLang="en-US" sz="1200" dirty="0"/>
              <a:t>円偏波の送受信を求めることを考える</a:t>
            </a:r>
          </a:p>
          <a:p>
            <a:endParaRPr kumimoji="1" lang="en-US" altLang="ja-JP" dirty="0"/>
          </a:p>
          <a:p>
            <a:endParaRPr kumimoji="1" lang="en-US" altLang="ja-JP" dirty="0"/>
          </a:p>
          <a:p>
            <a:r>
              <a:rPr kumimoji="1" lang="en-US" altLang="ja-JP" dirty="0"/>
              <a:t>http://www.wave.ie.niigata-u.ac.jp/yamaguchi/research_remote_sensing/contents/%E5%81%8F%E6%B3%A2%E7%9B%B8%E9%96%A2%E4%BF%82%E6%95%B0/assets/fallback/index.html</a:t>
            </a:r>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13</a:t>
            </a:fld>
            <a:endParaRPr kumimoji="1" lang="ja-JP" altLang="en-US"/>
          </a:p>
        </p:txBody>
      </p:sp>
    </p:spTree>
    <p:extLst>
      <p:ext uri="{BB962C8B-B14F-4D97-AF65-F5344CB8AC3E}">
        <p14:creationId xmlns:p14="http://schemas.microsoft.com/office/powerpoint/2010/main" val="227429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　測定した密データを用いデータを間引くことなく、一様性の指標である</a:t>
            </a:r>
            <a:r>
              <a:rPr kumimoji="1" lang="en-US" altLang="ja-JP" sz="1200" dirty="0"/>
              <a:t>h</a:t>
            </a:r>
            <a:r>
              <a:rPr kumimoji="1" lang="ja-JP" altLang="en-US" sz="1200" dirty="0"/>
              <a:t>を</a:t>
            </a:r>
            <a:r>
              <a:rPr kumimoji="1" lang="en-US" altLang="ja-JP" sz="1200" dirty="0"/>
              <a:t>(</a:t>
            </a:r>
            <a:r>
              <a:rPr kumimoji="1" lang="en-US" altLang="ja-JP" sz="1200" dirty="0" err="1"/>
              <a:t>x,y</a:t>
            </a:r>
            <a:r>
              <a:rPr kumimoji="1" lang="en-US" altLang="ja-JP" sz="1200" dirty="0"/>
              <a:t>)</a:t>
            </a:r>
            <a:r>
              <a:rPr kumimoji="1" lang="ja-JP" altLang="en-US" sz="1200" dirty="0"/>
              <a:t>空間について求め、性能が良いものを探す、</a:t>
            </a:r>
            <a:endParaRPr kumimoji="1" lang="en-US" altLang="ja-JP" sz="1200" dirty="0"/>
          </a:p>
          <a:p>
            <a:r>
              <a:rPr kumimoji="1" lang="ja-JP" altLang="en-US" sz="1200" dirty="0"/>
              <a:t>→採用した特徴量を用いて間引いたデータについて圧縮センシングを行う。</a:t>
            </a:r>
            <a:endParaRPr kumimoji="1" lang="en-US" altLang="ja-JP" sz="1200" dirty="0"/>
          </a:p>
          <a:p>
            <a:r>
              <a:rPr kumimoji="1" lang="ja-JP" altLang="en-US" sz="1200" dirty="0"/>
              <a:t>ただし、今回は計算量の観点から事前にわかっているパイプの深さ付近のデータのみ抽出し、パイプの位置および向き推定を行う。</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16</a:t>
            </a:fld>
            <a:endParaRPr kumimoji="1" lang="ja-JP" altLang="en-US"/>
          </a:p>
        </p:txBody>
      </p:sp>
    </p:spTree>
    <p:extLst>
      <p:ext uri="{BB962C8B-B14F-4D97-AF65-F5344CB8AC3E}">
        <p14:creationId xmlns:p14="http://schemas.microsoft.com/office/powerpoint/2010/main" val="261991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→この二つの手法と比較として通常の散乱をベクトル</a:t>
            </a:r>
            <a:r>
              <a:rPr kumimoji="1" lang="en-US" altLang="ja-JP" sz="1200" dirty="0"/>
              <a:t>S</a:t>
            </a:r>
            <a:r>
              <a:rPr kumimoji="1" lang="ja-JP" altLang="en-US" sz="1200" dirty="0"/>
              <a:t>を用いて、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データを間引いた圧縮センシングを行い、</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比較実験とする。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18</a:t>
            </a:fld>
            <a:endParaRPr kumimoji="1" lang="ja-JP" altLang="en-US"/>
          </a:p>
        </p:txBody>
      </p:sp>
    </p:spTree>
    <p:extLst>
      <p:ext uri="{BB962C8B-B14F-4D97-AF65-F5344CB8AC3E}">
        <p14:creationId xmlns:p14="http://schemas.microsoft.com/office/powerpoint/2010/main" val="1967177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23</a:t>
            </a:fld>
            <a:endParaRPr kumimoji="1" lang="ja-JP" altLang="en-US"/>
          </a:p>
        </p:txBody>
      </p:sp>
    </p:spTree>
    <p:extLst>
      <p:ext uri="{BB962C8B-B14F-4D97-AF65-F5344CB8AC3E}">
        <p14:creationId xmlns:p14="http://schemas.microsoft.com/office/powerpoint/2010/main" val="82230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・埋設位置および向きがわからないパイプの位置推定および、向きを検出することができた。加えてデータを</a:t>
            </a:r>
            <a:r>
              <a:rPr kumimoji="1" lang="en-US" altLang="ja-JP" sz="1200" dirty="0"/>
              <a:t>1/5</a:t>
            </a:r>
            <a:r>
              <a:rPr kumimoji="1" lang="ja-JP" altLang="en-US" sz="1200" dirty="0"/>
              <a:t>に間引いても検出することができた。</a:t>
            </a:r>
            <a:endParaRPr kumimoji="1" lang="en-US" altLang="ja-JP" sz="1200" dirty="0"/>
          </a:p>
          <a:p>
            <a:r>
              <a:rPr kumimoji="1" lang="ja-JP" altLang="en-US" sz="1200" dirty="0"/>
              <a:t>・測定点数および計測時間の短縮につながったといえる。</a:t>
            </a:r>
            <a:endParaRPr kumimoji="1" lang="en-US" altLang="ja-JP" sz="1200" dirty="0"/>
          </a:p>
          <a:p>
            <a:r>
              <a:rPr kumimoji="1" lang="ja-JP" altLang="en-US" sz="1200" dirty="0"/>
              <a:t>・その一方でほかの埋設物や障害物に大きく左右されることも感じた。</a:t>
            </a:r>
            <a:endParaRPr kumimoji="1" lang="en-US" altLang="ja-JP" sz="1200" dirty="0"/>
          </a:p>
          <a:p>
            <a:endParaRPr kumimoji="1" lang="en-US" altLang="ja-JP" sz="1200" dirty="0"/>
          </a:p>
          <a:p>
            <a:endParaRPr kumimoji="1" lang="en-US" altLang="ja-JP" sz="1200" dirty="0"/>
          </a:p>
          <a:p>
            <a:endParaRPr kumimoji="1" lang="en-US" altLang="ja-JP" sz="1200" dirty="0"/>
          </a:p>
          <a:p>
            <a:r>
              <a:rPr kumimoji="1" lang="ja-JP" altLang="en-US" sz="1200" dirty="0"/>
              <a:t>　今後はより一般性を持ったシステムの構築を考え実装することでパイプの多様な状態をより少ない情報から推定できるようにしていきたい。また、障害物の影響を大きく受けてしまうことなく分離する仕組みを構築していきたい。</a:t>
            </a:r>
          </a:p>
          <a:p>
            <a:endParaRPr kumimoji="1" lang="en-US" altLang="ja-JP" sz="1200" dirty="0"/>
          </a:p>
          <a:p>
            <a:r>
              <a:rPr kumimoji="1" lang="ja-JP" altLang="en-US" sz="1200"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24</a:t>
            </a:fld>
            <a:endParaRPr kumimoji="1" lang="ja-JP" altLang="en-US"/>
          </a:p>
        </p:txBody>
      </p:sp>
    </p:spTree>
    <p:extLst>
      <p:ext uri="{BB962C8B-B14F-4D97-AF65-F5344CB8AC3E}">
        <p14:creationId xmlns:p14="http://schemas.microsoft.com/office/powerpoint/2010/main" val="1848448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線状物体の偏波依存性から</a:t>
            </a:r>
            <a:endParaRPr kumimoji="1" lang="en-US" altLang="ja-JP" dirty="0"/>
          </a:p>
          <a:p>
            <a:r>
              <a:rPr kumimoji="1" lang="ja-JP" altLang="en-US" dirty="0"/>
              <a:t>これもパイプの検出にいかせる</a:t>
            </a:r>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26</a:t>
            </a:fld>
            <a:endParaRPr kumimoji="1" lang="ja-JP" altLang="en-US"/>
          </a:p>
        </p:txBody>
      </p:sp>
    </p:spTree>
    <p:extLst>
      <p:ext uri="{BB962C8B-B14F-4D97-AF65-F5344CB8AC3E}">
        <p14:creationId xmlns:p14="http://schemas.microsoft.com/office/powerpoint/2010/main" val="200014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相関係数は偏波基底によって定まる</a:t>
            </a:r>
            <a:endParaRPr kumimoji="1" lang="en-US" altLang="ja-JP" sz="1200" dirty="0"/>
          </a:p>
          <a:p>
            <a:r>
              <a:rPr kumimoji="1" lang="ja-JP" altLang="en-US" sz="1200" dirty="0"/>
              <a:t>→パイプの検出に適した基底を選択することが可能。</a:t>
            </a:r>
            <a:endParaRPr kumimoji="1" lang="en-US" altLang="ja-JP" sz="1200" dirty="0"/>
          </a:p>
          <a:p>
            <a:r>
              <a:rPr kumimoji="1" lang="ja-JP" altLang="en-US" sz="1200" dirty="0"/>
              <a:t>→　円偏波相関係数円偏波基底</a:t>
            </a:r>
            <a:r>
              <a:rPr kumimoji="1" lang="en-US" altLang="ja-JP" sz="1200" dirty="0"/>
              <a:t>(LR</a:t>
            </a:r>
            <a:r>
              <a:rPr kumimoji="1" lang="ja-JP" altLang="en-US" sz="1200" dirty="0"/>
              <a:t>基底</a:t>
            </a:r>
            <a:r>
              <a:rPr kumimoji="1" lang="en-US" altLang="ja-JP" sz="1200" dirty="0"/>
              <a:t>) </a:t>
            </a:r>
            <a:r>
              <a:rPr kumimoji="1" lang="ja-JP" altLang="en-US" sz="1200" dirty="0"/>
              <a:t>は</a:t>
            </a:r>
            <a:endParaRPr kumimoji="1" lang="en-US" altLang="ja-JP" sz="1200" dirty="0"/>
          </a:p>
          <a:p>
            <a:r>
              <a:rPr kumimoji="1" lang="ja-JP" altLang="en-US" sz="1200" dirty="0"/>
              <a:t>垂直偏波や水平偏波と異なり入射の角度に対して不変、</a:t>
            </a:r>
            <a:endParaRPr kumimoji="1" lang="en-US" altLang="ja-JP" sz="1200" dirty="0"/>
          </a:p>
          <a:p>
            <a:r>
              <a:rPr kumimoji="1" lang="ja-JP" altLang="en-US" sz="1200" dirty="0"/>
              <a:t>ゆえにパイプの向きに左右されにくいため適当であると考えられる。</a:t>
            </a:r>
            <a:endParaRPr kumimoji="1" lang="en-US" altLang="ja-JP" sz="1200" dirty="0"/>
          </a:p>
          <a:p>
            <a:r>
              <a:rPr kumimoji="1" lang="ja-JP" altLang="en-US" sz="1200" dirty="0"/>
              <a:t>・水平偏波、垂直偏波の送受信結果によって</a:t>
            </a:r>
            <a:endParaRPr kumimoji="1" lang="en-US" altLang="ja-JP" sz="1200" dirty="0"/>
          </a:p>
          <a:p>
            <a:r>
              <a:rPr kumimoji="1" lang="ja-JP" altLang="en-US" sz="1200" dirty="0"/>
              <a:t>円偏波の送受信を求めることを考える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27</a:t>
            </a:fld>
            <a:endParaRPr kumimoji="1" lang="ja-JP" altLang="en-US"/>
          </a:p>
        </p:txBody>
      </p:sp>
    </p:spTree>
    <p:extLst>
      <p:ext uri="{BB962C8B-B14F-4D97-AF65-F5344CB8AC3E}">
        <p14:creationId xmlns:p14="http://schemas.microsoft.com/office/powerpoint/2010/main" val="311962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・四隅に一様性</a:t>
            </a:r>
            <a:r>
              <a:rPr kumimoji="1" lang="en-US" altLang="ja-JP" dirty="0"/>
              <a:t>h</a:t>
            </a:r>
            <a:r>
              <a:rPr kumimoji="1" lang="ja-JP" altLang="en-US" dirty="0"/>
              <a:t>の分布が見られることも特になかった。</a:t>
            </a:r>
            <a:endParaRPr kumimoji="1" lang="en-US" altLang="ja-JP" dirty="0"/>
          </a:p>
          <a:p>
            <a:r>
              <a:rPr kumimoji="1" lang="ja-JP" altLang="en-US" dirty="0"/>
              <a:t>→この特徴量が円偏波相関係数の項によるものであるからと考えられる。円偏波は入射の際に回転を伴うため、照射される物体の向きによらない。</a:t>
            </a:r>
            <a:endParaRPr kumimoji="1" lang="en-US" altLang="ja-JP" dirty="0"/>
          </a:p>
          <a:p>
            <a:r>
              <a:rPr kumimoji="1" lang="ja-JP" altLang="en-US" dirty="0"/>
              <a:t>そのためプールの縁のような一様な物体への入射では散乱が一様になると思われる。逆に今回パイプの左側に反応が見られた。</a:t>
            </a:r>
            <a:endParaRPr kumimoji="1" lang="en-US" altLang="ja-JP" dirty="0"/>
          </a:p>
          <a:p>
            <a:r>
              <a:rPr kumimoji="1" lang="ja-JP" altLang="en-US" dirty="0"/>
              <a:t>これは大きめの石だと考えられるが、こういった</a:t>
            </a:r>
            <a:r>
              <a:rPr kumimoji="1" lang="en-US" altLang="ja-JP" dirty="0"/>
              <a:t>Non Reflection Symmetry</a:t>
            </a:r>
            <a:r>
              <a:rPr kumimoji="1" lang="ja-JP" altLang="en-US" dirty="0"/>
              <a:t>な物体には弱いと考えられる・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649CD33D-F48E-4662-A60A-0BF4D525C529}" type="slidenum">
              <a:rPr kumimoji="1" lang="ja-JP" altLang="en-US" smtClean="0"/>
              <a:t>36</a:t>
            </a:fld>
            <a:endParaRPr kumimoji="1" lang="ja-JP" altLang="en-US"/>
          </a:p>
        </p:txBody>
      </p:sp>
    </p:spTree>
    <p:extLst>
      <p:ext uri="{BB962C8B-B14F-4D97-AF65-F5344CB8AC3E}">
        <p14:creationId xmlns:p14="http://schemas.microsoft.com/office/powerpoint/2010/main" val="252703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0336A4F-D5D3-434D-8A9C-533034721E80}"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4800">
                <a:solidFill>
                  <a:schemeClr val="tx1"/>
                </a:solidFill>
              </a:defRPr>
            </a:lvl1pPr>
          </a:lstStyle>
          <a:p>
            <a:fld id="{3F638153-029A-49A3-8B3A-53ACE6B7588F}" type="slidenum">
              <a:rPr kumimoji="1" lang="ja-JP" altLang="en-US" smtClean="0"/>
              <a:pPr/>
              <a:t>‹#›</a:t>
            </a:fld>
            <a:endParaRPr kumimoji="1" lang="ja-JP" altLang="en-US" dirty="0"/>
          </a:p>
        </p:txBody>
      </p:sp>
    </p:spTree>
    <p:extLst>
      <p:ext uri="{BB962C8B-B14F-4D97-AF65-F5344CB8AC3E}">
        <p14:creationId xmlns:p14="http://schemas.microsoft.com/office/powerpoint/2010/main" val="374492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410BCE1-EFDF-4F15-8F31-04A78D699B0D}"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2033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4FF6A47-8269-4356-8D1F-A5941750F906}"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4442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5A9CEA4-F076-45A1-93F3-FCDAB2E7A4B0}"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280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359510-A293-41A3-B125-4674CDD390AD}" type="datetime1">
              <a:rPr kumimoji="1" lang="ja-JP" altLang="en-US" smtClean="0"/>
              <a:t>2023/2/12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6554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877D03-B289-47A1-B646-AABB9DFD4F2E}" type="datetime1">
              <a:rPr kumimoji="1" lang="ja-JP" altLang="en-US" smtClean="0"/>
              <a:t>2023/2/12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16888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014D54A-0BD2-42FA-813A-F356C370442C}" type="datetime1">
              <a:rPr kumimoji="1" lang="ja-JP" altLang="en-US" smtClean="0"/>
              <a:t>2023/2/12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225595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E4D13D-BFEF-4F5C-91FA-8F7C1C87A01E}" type="datetime1">
              <a:rPr kumimoji="1" lang="ja-JP" altLang="en-US" smtClean="0"/>
              <a:t>2023/2/12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793478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69518C-D22E-498A-9F02-F0513F19ADAA}" type="datetime1">
              <a:rPr kumimoji="1" lang="ja-JP" altLang="en-US" smtClean="0"/>
              <a:t>2023/2/12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a:xfrm>
            <a:off x="6923463" y="6356351"/>
            <a:ext cx="2057400" cy="365125"/>
          </a:xfrm>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97253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ADF2168-6A7C-473D-A20D-6118E2DC640E}" type="datetime1">
              <a:rPr kumimoji="1" lang="ja-JP" altLang="en-US" smtClean="0"/>
              <a:t>2023/2/12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18069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1E02D6-ADD4-42DA-B5CB-87B02886C03D}" type="datetime1">
              <a:rPr kumimoji="1" lang="ja-JP" altLang="en-US" smtClean="0"/>
              <a:t>2023/2/12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F638153-029A-49A3-8B3A-53ACE6B7588F}" type="slidenum">
              <a:rPr kumimoji="1" lang="ja-JP" altLang="en-US" smtClean="0"/>
              <a:t>‹#›</a:t>
            </a:fld>
            <a:endParaRPr kumimoji="1" lang="ja-JP" altLang="en-US"/>
          </a:p>
        </p:txBody>
      </p:sp>
    </p:spTree>
    <p:extLst>
      <p:ext uri="{BB962C8B-B14F-4D97-AF65-F5344CB8AC3E}">
        <p14:creationId xmlns:p14="http://schemas.microsoft.com/office/powerpoint/2010/main" val="391505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669BD-8D6A-4186-8032-EF316F2CA99F}" type="datetime1">
              <a:rPr kumimoji="1" lang="ja-JP" altLang="en-US" smtClean="0"/>
              <a:t>2023/2/12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086600" y="6494464"/>
            <a:ext cx="2057400" cy="365125"/>
          </a:xfrm>
          <a:prstGeom prst="rect">
            <a:avLst/>
          </a:prstGeom>
        </p:spPr>
        <p:txBody>
          <a:bodyPr vert="horz" lIns="91440" tIns="45720" rIns="91440" bIns="45720" rtlCol="0" anchor="ctr"/>
          <a:lstStyle>
            <a:lvl1pPr algn="r">
              <a:defRPr sz="3600">
                <a:solidFill>
                  <a:schemeClr val="tx1"/>
                </a:solidFill>
              </a:defRPr>
            </a:lvl1pPr>
          </a:lstStyle>
          <a:p>
            <a:fld id="{3F638153-029A-49A3-8B3A-53ACE6B7588F}" type="slidenum">
              <a:rPr kumimoji="1" lang="ja-JP" altLang="en-US" smtClean="0"/>
              <a:pPr/>
              <a:t>‹#›</a:t>
            </a:fld>
            <a:endParaRPr kumimoji="1" lang="ja-JP" altLang="en-US" dirty="0"/>
          </a:p>
        </p:txBody>
      </p:sp>
    </p:spTree>
    <p:extLst>
      <p:ext uri="{BB962C8B-B14F-4D97-AF65-F5344CB8AC3E}">
        <p14:creationId xmlns:p14="http://schemas.microsoft.com/office/powerpoint/2010/main" val="2042474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908D28-CCB8-1F68-33A1-C11AEF02B8CB}"/>
              </a:ext>
            </a:extLst>
          </p:cNvPr>
          <p:cNvSpPr>
            <a:spLocks noGrp="1"/>
          </p:cNvSpPr>
          <p:nvPr>
            <p:ph type="ctrTitle"/>
          </p:nvPr>
        </p:nvSpPr>
        <p:spPr>
          <a:xfrm>
            <a:off x="685800" y="1373836"/>
            <a:ext cx="7772400" cy="960727"/>
          </a:xfrm>
        </p:spPr>
        <p:txBody>
          <a:bodyPr>
            <a:normAutofit/>
          </a:bodyPr>
          <a:lstStyle/>
          <a:p>
            <a:r>
              <a:rPr kumimoji="1" lang="ja-JP" altLang="en-US" sz="2800" dirty="0"/>
              <a:t>埋設されたパイプの位置、</a:t>
            </a:r>
            <a:r>
              <a:rPr lang="ja-JP" altLang="en-US" sz="2800" dirty="0"/>
              <a:t>方向推定のための</a:t>
            </a:r>
            <a:br>
              <a:rPr lang="en-US" altLang="ja-JP" sz="2800" dirty="0"/>
            </a:br>
            <a:r>
              <a:rPr lang="ja-JP" altLang="en-US" sz="2800" dirty="0"/>
              <a:t>偏波感受型圧縮センシング</a:t>
            </a:r>
            <a:endParaRPr kumimoji="1" lang="ja-JP" altLang="en-US" sz="2800" dirty="0"/>
          </a:p>
        </p:txBody>
      </p:sp>
      <p:sp>
        <p:nvSpPr>
          <p:cNvPr id="3" name="字幕 2">
            <a:extLst>
              <a:ext uri="{FF2B5EF4-FFF2-40B4-BE49-F238E27FC236}">
                <a16:creationId xmlns:a16="http://schemas.microsoft.com/office/drawing/2014/main" id="{0965B653-BCBA-4225-9347-38A68B560939}"/>
              </a:ext>
            </a:extLst>
          </p:cNvPr>
          <p:cNvSpPr>
            <a:spLocks noGrp="1"/>
          </p:cNvSpPr>
          <p:nvPr>
            <p:ph type="subTitle" idx="1"/>
          </p:nvPr>
        </p:nvSpPr>
        <p:spPr>
          <a:xfrm>
            <a:off x="1143000" y="4017675"/>
            <a:ext cx="6858000" cy="960727"/>
          </a:xfrm>
        </p:spPr>
        <p:txBody>
          <a:bodyPr/>
          <a:lstStyle/>
          <a:p>
            <a:r>
              <a:rPr kumimoji="1" lang="ja-JP" altLang="en-US" dirty="0"/>
              <a:t>廣瀬夏秋研究室　学部４年</a:t>
            </a:r>
            <a:endParaRPr kumimoji="1" lang="en-US" altLang="ja-JP" dirty="0"/>
          </a:p>
          <a:p>
            <a:r>
              <a:rPr lang="en-US" altLang="ja-JP" dirty="0"/>
              <a:t>03-210499 </a:t>
            </a:r>
            <a:r>
              <a:rPr lang="ja-JP" altLang="en-US" dirty="0"/>
              <a:t>高原陽太</a:t>
            </a:r>
          </a:p>
          <a:p>
            <a:endParaRPr kumimoji="1" lang="ja-JP" altLang="en-US" dirty="0"/>
          </a:p>
        </p:txBody>
      </p:sp>
      <p:sp>
        <p:nvSpPr>
          <p:cNvPr id="4" name="スライド番号プレースホルダー 3">
            <a:extLst>
              <a:ext uri="{FF2B5EF4-FFF2-40B4-BE49-F238E27FC236}">
                <a16:creationId xmlns:a16="http://schemas.microsoft.com/office/drawing/2014/main" id="{356C7E42-1B94-D546-E4EC-5E6A3F51D377}"/>
              </a:ext>
            </a:extLst>
          </p:cNvPr>
          <p:cNvSpPr>
            <a:spLocks noGrp="1"/>
          </p:cNvSpPr>
          <p:nvPr>
            <p:ph type="sldNum" sz="quarter" idx="12"/>
          </p:nvPr>
        </p:nvSpPr>
        <p:spPr/>
        <p:txBody>
          <a:bodyPr/>
          <a:lstStyle/>
          <a:p>
            <a:fld id="{3F638153-029A-49A3-8B3A-53ACE6B7588F}" type="slidenum">
              <a:rPr kumimoji="1" lang="ja-JP" altLang="en-US" smtClean="0"/>
              <a:t>1</a:t>
            </a:fld>
            <a:endParaRPr kumimoji="1" lang="ja-JP" altLang="en-US"/>
          </a:p>
        </p:txBody>
      </p:sp>
    </p:spTree>
    <p:extLst>
      <p:ext uri="{BB962C8B-B14F-4D97-AF65-F5344CB8AC3E}">
        <p14:creationId xmlns:p14="http://schemas.microsoft.com/office/powerpoint/2010/main" val="401522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43B39-F873-13D5-E64D-7AB5998C5577}"/>
              </a:ext>
            </a:extLst>
          </p:cNvPr>
          <p:cNvSpPr txBox="1">
            <a:spLocks/>
          </p:cNvSpPr>
          <p:nvPr/>
        </p:nvSpPr>
        <p:spPr>
          <a:xfrm>
            <a:off x="521347" y="258895"/>
            <a:ext cx="2753139" cy="530225"/>
          </a:xfrm>
          <a:prstGeom prst="rect">
            <a:avLst/>
          </a:prstGeom>
        </p:spPr>
        <p:txBody>
          <a:bodyPr>
            <a:normAutofit fontScale="850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２</a:t>
            </a:r>
            <a:r>
              <a:rPr lang="en-US" altLang="ja-JP" sz="2800" dirty="0"/>
              <a:t>.</a:t>
            </a:r>
            <a:r>
              <a:rPr lang="ja-JP" altLang="en-US" sz="2800" dirty="0"/>
              <a:t>関連事項：偏波</a:t>
            </a:r>
          </a:p>
        </p:txBody>
      </p:sp>
      <p:pic>
        <p:nvPicPr>
          <p:cNvPr id="3" name="図 2" descr="ダイアグラム&#10;&#10;自動的に生成された説明">
            <a:extLst>
              <a:ext uri="{FF2B5EF4-FFF2-40B4-BE49-F238E27FC236}">
                <a16:creationId xmlns:a16="http://schemas.microsoft.com/office/drawing/2014/main" id="{6E835214-8823-A56B-14B9-19CD3820176E}"/>
              </a:ext>
            </a:extLst>
          </p:cNvPr>
          <p:cNvPicPr>
            <a:picLocks noChangeAspect="1"/>
          </p:cNvPicPr>
          <p:nvPr/>
        </p:nvPicPr>
        <p:blipFill rotWithShape="1">
          <a:blip r:embed="rId2">
            <a:extLst>
              <a:ext uri="{28A0092B-C50C-407E-A947-70E740481C1C}">
                <a14:useLocalDpi xmlns:a14="http://schemas.microsoft.com/office/drawing/2010/main" val="0"/>
              </a:ext>
            </a:extLst>
          </a:blip>
          <a:srcRect t="4227" r="8531" b="24346"/>
          <a:stretch/>
        </p:blipFill>
        <p:spPr>
          <a:xfrm>
            <a:off x="374840" y="1374322"/>
            <a:ext cx="3927669" cy="1725237"/>
          </a:xfrm>
          <a:prstGeom prst="rect">
            <a:avLst/>
          </a:prstGeom>
        </p:spPr>
      </p:pic>
      <p:sp>
        <p:nvSpPr>
          <p:cNvPr id="4" name="テキスト ボックス 3">
            <a:extLst>
              <a:ext uri="{FF2B5EF4-FFF2-40B4-BE49-F238E27FC236}">
                <a16:creationId xmlns:a16="http://schemas.microsoft.com/office/drawing/2014/main" id="{9567D6A6-E880-69C3-6CB1-B100F832543E}"/>
              </a:ext>
            </a:extLst>
          </p:cNvPr>
          <p:cNvSpPr txBox="1"/>
          <p:nvPr/>
        </p:nvSpPr>
        <p:spPr>
          <a:xfrm>
            <a:off x="4999602" y="628233"/>
            <a:ext cx="3306198" cy="2800767"/>
          </a:xfrm>
          <a:prstGeom prst="rect">
            <a:avLst/>
          </a:prstGeom>
          <a:noFill/>
        </p:spPr>
        <p:txBody>
          <a:bodyPr wrap="square" rtlCol="0">
            <a:spAutoFit/>
          </a:bodyPr>
          <a:lstStyle/>
          <a:p>
            <a:r>
              <a:rPr kumimoji="1" lang="ja-JP" altLang="en-US" sz="1600" dirty="0"/>
              <a:t>・電界と磁界が直交しながら伝搬する波における電界の向き</a:t>
            </a:r>
            <a:endParaRPr kumimoji="1" lang="en-US" altLang="ja-JP" sz="1600" dirty="0"/>
          </a:p>
          <a:p>
            <a:r>
              <a:rPr lang="ja-JP" altLang="en-US" sz="1600" dirty="0"/>
              <a:t>・基本</a:t>
            </a:r>
            <a:r>
              <a:rPr lang="en-US" altLang="ja-JP" sz="1600" dirty="0"/>
              <a:t>GPR</a:t>
            </a:r>
            <a:r>
              <a:rPr lang="ja-JP" altLang="en-US" sz="1600" dirty="0"/>
              <a:t>は電磁波を照射し、返ってきた波の振幅、位相から目標物の情報を得る</a:t>
            </a:r>
            <a:endParaRPr lang="en-US" altLang="ja-JP" sz="1600" dirty="0"/>
          </a:p>
          <a:p>
            <a:r>
              <a:rPr kumimoji="1" lang="ja-JP" altLang="en-US" sz="1600" dirty="0"/>
              <a:t>のだが</a:t>
            </a:r>
            <a:r>
              <a:rPr kumimoji="1" lang="en-US" altLang="ja-JP" sz="1600" dirty="0"/>
              <a:t>..</a:t>
            </a:r>
          </a:p>
          <a:p>
            <a:r>
              <a:rPr kumimoji="1" lang="en-US" altLang="ja-JP" sz="1600" dirty="0"/>
              <a:t>[</a:t>
            </a:r>
            <a:r>
              <a:rPr lang="ja-JP" altLang="en-US" sz="1600" dirty="0"/>
              <a:t>線状物体と偏波の向き</a:t>
            </a:r>
            <a:r>
              <a:rPr kumimoji="1" lang="en-US" altLang="ja-JP" sz="1600" dirty="0"/>
              <a:t>]</a:t>
            </a:r>
          </a:p>
          <a:p>
            <a:r>
              <a:rPr lang="ja-JP" altLang="en-US" sz="1600" dirty="0"/>
              <a:t>パイプなどの線状物体の方向と偏波方向が</a:t>
            </a:r>
            <a:endParaRPr lang="en-US" altLang="ja-JP" sz="1600" dirty="0"/>
          </a:p>
          <a:p>
            <a:r>
              <a:rPr lang="ja-JP" altLang="en-US" sz="1600" dirty="0"/>
              <a:t>：平行なときに強い散乱</a:t>
            </a:r>
            <a:endParaRPr lang="en-US" altLang="ja-JP" sz="1600" dirty="0"/>
          </a:p>
          <a:p>
            <a:r>
              <a:rPr kumimoji="1" lang="ja-JP" altLang="en-US" sz="1600" dirty="0"/>
              <a:t>：垂直なときに弱い</a:t>
            </a:r>
            <a:r>
              <a:rPr lang="ja-JP" altLang="en-US" sz="1600" dirty="0"/>
              <a:t>散乱</a:t>
            </a:r>
            <a:endParaRPr kumimoji="1" lang="ja-JP" altLang="en-US" sz="1600" dirty="0"/>
          </a:p>
        </p:txBody>
      </p:sp>
      <p:pic>
        <p:nvPicPr>
          <p:cNvPr id="5" name="図 4">
            <a:extLst>
              <a:ext uri="{FF2B5EF4-FFF2-40B4-BE49-F238E27FC236}">
                <a16:creationId xmlns:a16="http://schemas.microsoft.com/office/drawing/2014/main" id="{1755C7FD-13D8-765B-E6B8-4AE7D61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5" y="4017335"/>
            <a:ext cx="7446495" cy="2581770"/>
          </a:xfrm>
          <a:prstGeom prst="rect">
            <a:avLst/>
          </a:prstGeom>
        </p:spPr>
      </p:pic>
      <p:sp>
        <p:nvSpPr>
          <p:cNvPr id="6" name="スライド番号プレースホルダー 5">
            <a:extLst>
              <a:ext uri="{FF2B5EF4-FFF2-40B4-BE49-F238E27FC236}">
                <a16:creationId xmlns:a16="http://schemas.microsoft.com/office/drawing/2014/main" id="{5D65969C-25BE-C168-94D4-F74231E1307B}"/>
              </a:ext>
            </a:extLst>
          </p:cNvPr>
          <p:cNvSpPr>
            <a:spLocks noGrp="1"/>
          </p:cNvSpPr>
          <p:nvPr>
            <p:ph type="sldNum" sz="quarter" idx="12"/>
          </p:nvPr>
        </p:nvSpPr>
        <p:spPr/>
        <p:txBody>
          <a:bodyPr/>
          <a:lstStyle/>
          <a:p>
            <a:fld id="{3F638153-029A-49A3-8B3A-53ACE6B7588F}" type="slidenum">
              <a:rPr kumimoji="1" lang="ja-JP" altLang="en-US" smtClean="0"/>
              <a:t>10</a:t>
            </a:fld>
            <a:endParaRPr kumimoji="1" lang="ja-JP" altLang="en-US"/>
          </a:p>
        </p:txBody>
      </p:sp>
    </p:spTree>
    <p:extLst>
      <p:ext uri="{BB962C8B-B14F-4D97-AF65-F5344CB8AC3E}">
        <p14:creationId xmlns:p14="http://schemas.microsoft.com/office/powerpoint/2010/main" val="292918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19D7D267-D4FA-8F4F-B9FB-22B08572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392" y="4368716"/>
            <a:ext cx="1757934" cy="1987635"/>
          </a:xfrm>
          <a:prstGeom prst="rect">
            <a:avLst/>
          </a:prstGeom>
        </p:spPr>
      </p:pic>
      <p:pic>
        <p:nvPicPr>
          <p:cNvPr id="4" name="図 3">
            <a:extLst>
              <a:ext uri="{FF2B5EF4-FFF2-40B4-BE49-F238E27FC236}">
                <a16:creationId xmlns:a16="http://schemas.microsoft.com/office/drawing/2014/main" id="{125C8740-C191-11C0-5480-5D554630EDA6}"/>
              </a:ext>
            </a:extLst>
          </p:cNvPr>
          <p:cNvPicPr>
            <a:picLocks noChangeAspect="1"/>
          </p:cNvPicPr>
          <p:nvPr/>
        </p:nvPicPr>
        <p:blipFill>
          <a:blip r:embed="rId3"/>
          <a:stretch>
            <a:fillRect/>
          </a:stretch>
        </p:blipFill>
        <p:spPr>
          <a:xfrm>
            <a:off x="6242987" y="789120"/>
            <a:ext cx="2007407" cy="2205106"/>
          </a:xfrm>
          <a:prstGeom prst="rect">
            <a:avLst/>
          </a:prstGeom>
        </p:spPr>
      </p:pic>
      <p:pic>
        <p:nvPicPr>
          <p:cNvPr id="5" name="図 4" descr="グラフ&#10;&#10;自動的に生成された説明">
            <a:extLst>
              <a:ext uri="{FF2B5EF4-FFF2-40B4-BE49-F238E27FC236}">
                <a16:creationId xmlns:a16="http://schemas.microsoft.com/office/drawing/2014/main" id="{EEF4DA09-32D5-D6E6-1261-677AF2539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364" y="4157993"/>
            <a:ext cx="1966359" cy="2205107"/>
          </a:xfrm>
          <a:prstGeom prst="rect">
            <a:avLst/>
          </a:prstGeom>
        </p:spPr>
      </p:pic>
      <p:pic>
        <p:nvPicPr>
          <p:cNvPr id="6" name="図 5" descr="グラフ, ウォーターフォール図&#10;&#10;自動的に生成された説明">
            <a:extLst>
              <a:ext uri="{FF2B5EF4-FFF2-40B4-BE49-F238E27FC236}">
                <a16:creationId xmlns:a16="http://schemas.microsoft.com/office/drawing/2014/main" id="{ADA2BECB-B312-933A-2CA1-7ADBE851D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960" y="777617"/>
            <a:ext cx="2570366" cy="2069025"/>
          </a:xfrm>
          <a:prstGeom prst="rect">
            <a:avLst/>
          </a:prstGeom>
        </p:spPr>
      </p:pic>
      <p:sp>
        <p:nvSpPr>
          <p:cNvPr id="7" name="テキスト ボックス 6">
            <a:extLst>
              <a:ext uri="{FF2B5EF4-FFF2-40B4-BE49-F238E27FC236}">
                <a16:creationId xmlns:a16="http://schemas.microsoft.com/office/drawing/2014/main" id="{FE32F5DF-B366-DCC6-CACE-C2FDDAA3478C}"/>
              </a:ext>
            </a:extLst>
          </p:cNvPr>
          <p:cNvSpPr txBox="1"/>
          <p:nvPr/>
        </p:nvSpPr>
        <p:spPr>
          <a:xfrm>
            <a:off x="649706" y="1006679"/>
            <a:ext cx="696203" cy="523220"/>
          </a:xfrm>
          <a:prstGeom prst="rect">
            <a:avLst/>
          </a:prstGeom>
          <a:noFill/>
        </p:spPr>
        <p:txBody>
          <a:bodyPr wrap="square" rtlCol="0">
            <a:spAutoFit/>
          </a:bodyPr>
          <a:lstStyle/>
          <a:p>
            <a:pPr algn="ctr"/>
            <a:r>
              <a:rPr kumimoji="1" lang="en-US" altLang="ja-JP" sz="2800" b="1" dirty="0">
                <a:solidFill>
                  <a:srgbClr val="FF0000"/>
                </a:solidFill>
              </a:rPr>
              <a:t>HH</a:t>
            </a:r>
            <a:endParaRPr kumimoji="1" lang="ja-JP" altLang="en-US" sz="2800" b="1" dirty="0">
              <a:solidFill>
                <a:srgbClr val="FF0000"/>
              </a:solidFill>
            </a:endParaRPr>
          </a:p>
        </p:txBody>
      </p:sp>
      <p:sp>
        <p:nvSpPr>
          <p:cNvPr id="8" name="テキスト ボックス 7">
            <a:extLst>
              <a:ext uri="{FF2B5EF4-FFF2-40B4-BE49-F238E27FC236}">
                <a16:creationId xmlns:a16="http://schemas.microsoft.com/office/drawing/2014/main" id="{2C931B7B-FC72-991E-E5BE-41259663BCB1}"/>
              </a:ext>
            </a:extLst>
          </p:cNvPr>
          <p:cNvSpPr txBox="1"/>
          <p:nvPr/>
        </p:nvSpPr>
        <p:spPr>
          <a:xfrm>
            <a:off x="5790684" y="3973907"/>
            <a:ext cx="696203" cy="523220"/>
          </a:xfrm>
          <a:prstGeom prst="rect">
            <a:avLst/>
          </a:prstGeom>
          <a:noFill/>
        </p:spPr>
        <p:txBody>
          <a:bodyPr wrap="square" rtlCol="0">
            <a:spAutoFit/>
          </a:bodyPr>
          <a:lstStyle/>
          <a:p>
            <a:pPr algn="ctr"/>
            <a:r>
              <a:rPr kumimoji="1" lang="en-US" altLang="ja-JP" sz="2800" b="1" dirty="0">
                <a:solidFill>
                  <a:srgbClr val="FF0000"/>
                </a:solidFill>
              </a:rPr>
              <a:t>VV</a:t>
            </a:r>
            <a:endParaRPr kumimoji="1" lang="ja-JP" altLang="en-US" sz="2800" b="1" dirty="0">
              <a:solidFill>
                <a:srgbClr val="FF0000"/>
              </a:solidFill>
            </a:endParaRPr>
          </a:p>
        </p:txBody>
      </p:sp>
      <p:sp>
        <p:nvSpPr>
          <p:cNvPr id="9" name="テキスト ボックス 8">
            <a:extLst>
              <a:ext uri="{FF2B5EF4-FFF2-40B4-BE49-F238E27FC236}">
                <a16:creationId xmlns:a16="http://schemas.microsoft.com/office/drawing/2014/main" id="{B7D41735-28C4-4169-810C-16AA2C49DF8C}"/>
              </a:ext>
            </a:extLst>
          </p:cNvPr>
          <p:cNvSpPr txBox="1"/>
          <p:nvPr/>
        </p:nvSpPr>
        <p:spPr>
          <a:xfrm>
            <a:off x="555061" y="3973907"/>
            <a:ext cx="696203" cy="523220"/>
          </a:xfrm>
          <a:prstGeom prst="rect">
            <a:avLst/>
          </a:prstGeom>
          <a:noFill/>
        </p:spPr>
        <p:txBody>
          <a:bodyPr wrap="square" rtlCol="0">
            <a:spAutoFit/>
          </a:bodyPr>
          <a:lstStyle/>
          <a:p>
            <a:pPr algn="ctr"/>
            <a:r>
              <a:rPr lang="en-US" altLang="ja-JP" sz="2800" b="1" dirty="0">
                <a:solidFill>
                  <a:srgbClr val="FF0000"/>
                </a:solidFill>
              </a:rPr>
              <a:t>V</a:t>
            </a:r>
            <a:r>
              <a:rPr kumimoji="1" lang="en-US" altLang="ja-JP" sz="2800" b="1" dirty="0">
                <a:solidFill>
                  <a:srgbClr val="FF0000"/>
                </a:solidFill>
              </a:rPr>
              <a:t>H</a:t>
            </a:r>
            <a:endParaRPr kumimoji="1" lang="ja-JP" altLang="en-US" sz="2800" b="1" dirty="0">
              <a:solidFill>
                <a:srgbClr val="FF0000"/>
              </a:solidFill>
            </a:endParaRPr>
          </a:p>
        </p:txBody>
      </p:sp>
      <p:sp>
        <p:nvSpPr>
          <p:cNvPr id="10" name="テキスト ボックス 9">
            <a:extLst>
              <a:ext uri="{FF2B5EF4-FFF2-40B4-BE49-F238E27FC236}">
                <a16:creationId xmlns:a16="http://schemas.microsoft.com/office/drawing/2014/main" id="{BC9C79FE-B987-4D89-A18C-43D271099677}"/>
              </a:ext>
            </a:extLst>
          </p:cNvPr>
          <p:cNvSpPr txBox="1"/>
          <p:nvPr/>
        </p:nvSpPr>
        <p:spPr>
          <a:xfrm>
            <a:off x="5687977" y="1102163"/>
            <a:ext cx="696203" cy="523220"/>
          </a:xfrm>
          <a:prstGeom prst="rect">
            <a:avLst/>
          </a:prstGeom>
          <a:noFill/>
        </p:spPr>
        <p:txBody>
          <a:bodyPr wrap="square" rtlCol="0">
            <a:spAutoFit/>
          </a:bodyPr>
          <a:lstStyle/>
          <a:p>
            <a:pPr algn="ctr"/>
            <a:r>
              <a:rPr kumimoji="1" lang="en-US" altLang="ja-JP" sz="2800" b="1" dirty="0">
                <a:solidFill>
                  <a:srgbClr val="FF0000"/>
                </a:solidFill>
              </a:rPr>
              <a:t>HV</a:t>
            </a:r>
            <a:endParaRPr kumimoji="1" lang="ja-JP" altLang="en-US" sz="2800" b="1" dirty="0">
              <a:solidFill>
                <a:srgbClr val="FF0000"/>
              </a:solidFill>
            </a:endParaRPr>
          </a:p>
        </p:txBody>
      </p:sp>
      <p:sp>
        <p:nvSpPr>
          <p:cNvPr id="11" name="テキスト ボックス 10">
            <a:extLst>
              <a:ext uri="{FF2B5EF4-FFF2-40B4-BE49-F238E27FC236}">
                <a16:creationId xmlns:a16="http://schemas.microsoft.com/office/drawing/2014/main" id="{6CD95972-4116-00C2-F2AE-10A5A42771CD}"/>
              </a:ext>
            </a:extLst>
          </p:cNvPr>
          <p:cNvSpPr txBox="1"/>
          <p:nvPr/>
        </p:nvSpPr>
        <p:spPr>
          <a:xfrm>
            <a:off x="4029151" y="1825927"/>
            <a:ext cx="2109634" cy="923330"/>
          </a:xfrm>
          <a:prstGeom prst="rect">
            <a:avLst/>
          </a:prstGeom>
          <a:noFill/>
        </p:spPr>
        <p:txBody>
          <a:bodyPr wrap="square" rtlCol="0">
            <a:spAutoFit/>
          </a:bodyPr>
          <a:lstStyle/>
          <a:p>
            <a:r>
              <a:rPr kumimoji="1" lang="ja-JP" altLang="en-US" dirty="0"/>
              <a:t>・アンテナの向きを変えて四通りにデータを測定</a:t>
            </a:r>
          </a:p>
        </p:txBody>
      </p:sp>
      <p:sp>
        <p:nvSpPr>
          <p:cNvPr id="2" name="スライド番号プレースホルダー 1">
            <a:extLst>
              <a:ext uri="{FF2B5EF4-FFF2-40B4-BE49-F238E27FC236}">
                <a16:creationId xmlns:a16="http://schemas.microsoft.com/office/drawing/2014/main" id="{500F781A-CB7D-14AE-114D-07AF7CA28AF2}"/>
              </a:ext>
            </a:extLst>
          </p:cNvPr>
          <p:cNvSpPr>
            <a:spLocks noGrp="1"/>
          </p:cNvSpPr>
          <p:nvPr>
            <p:ph type="sldNum" sz="quarter" idx="12"/>
          </p:nvPr>
        </p:nvSpPr>
        <p:spPr/>
        <p:txBody>
          <a:bodyPr/>
          <a:lstStyle/>
          <a:p>
            <a:fld id="{3F638153-029A-49A3-8B3A-53ACE6B7588F}" type="slidenum">
              <a:rPr kumimoji="1" lang="ja-JP" altLang="en-US" smtClean="0"/>
              <a:t>11</a:t>
            </a:fld>
            <a:endParaRPr kumimoji="1" lang="ja-JP" altLang="en-US"/>
          </a:p>
        </p:txBody>
      </p:sp>
      <p:pic>
        <p:nvPicPr>
          <p:cNvPr id="13" name="図 12" descr="図形&#10;&#10;中程度の精度で自動的に生成された説明">
            <a:extLst>
              <a:ext uri="{FF2B5EF4-FFF2-40B4-BE49-F238E27FC236}">
                <a16:creationId xmlns:a16="http://schemas.microsoft.com/office/drawing/2014/main" id="{C5BA29BB-A80F-0A86-8565-12CB978DFDD3}"/>
              </a:ext>
            </a:extLst>
          </p:cNvPr>
          <p:cNvPicPr>
            <a:picLocks noChangeAspect="1"/>
          </p:cNvPicPr>
          <p:nvPr/>
        </p:nvPicPr>
        <p:blipFill rotWithShape="1">
          <a:blip r:embed="rId6">
            <a:extLst>
              <a:ext uri="{28A0092B-C50C-407E-A947-70E740481C1C}">
                <a14:useLocalDpi xmlns:a14="http://schemas.microsoft.com/office/drawing/2010/main" val="0"/>
              </a:ext>
            </a:extLst>
          </a:blip>
          <a:srcRect r="62732"/>
          <a:stretch/>
        </p:blipFill>
        <p:spPr>
          <a:xfrm>
            <a:off x="3820326" y="2994482"/>
            <a:ext cx="2407545" cy="578336"/>
          </a:xfrm>
          <a:prstGeom prst="rect">
            <a:avLst/>
          </a:prstGeom>
        </p:spPr>
      </p:pic>
      <p:sp>
        <p:nvSpPr>
          <p:cNvPr id="14" name="テキスト ボックス 13">
            <a:extLst>
              <a:ext uri="{FF2B5EF4-FFF2-40B4-BE49-F238E27FC236}">
                <a16:creationId xmlns:a16="http://schemas.microsoft.com/office/drawing/2014/main" id="{B744B747-F826-5605-8A0C-85892854D10A}"/>
              </a:ext>
            </a:extLst>
          </p:cNvPr>
          <p:cNvSpPr txBox="1"/>
          <p:nvPr/>
        </p:nvSpPr>
        <p:spPr>
          <a:xfrm>
            <a:off x="3899848" y="3739377"/>
            <a:ext cx="2109634" cy="369332"/>
          </a:xfrm>
          <a:prstGeom prst="rect">
            <a:avLst/>
          </a:prstGeom>
          <a:noFill/>
        </p:spPr>
        <p:txBody>
          <a:bodyPr wrap="square" rtlCol="0">
            <a:spAutoFit/>
          </a:bodyPr>
          <a:lstStyle/>
          <a:p>
            <a:r>
              <a:rPr kumimoji="1" lang="ja-JP" altLang="en-US" dirty="0"/>
              <a:t>→散乱行列を得る</a:t>
            </a:r>
          </a:p>
        </p:txBody>
      </p:sp>
      <p:sp>
        <p:nvSpPr>
          <p:cNvPr id="15" name="タイトル 1">
            <a:extLst>
              <a:ext uri="{FF2B5EF4-FFF2-40B4-BE49-F238E27FC236}">
                <a16:creationId xmlns:a16="http://schemas.microsoft.com/office/drawing/2014/main" id="{13F523CD-6C06-8FE3-4701-906BEAD8C11B}"/>
              </a:ext>
            </a:extLst>
          </p:cNvPr>
          <p:cNvSpPr txBox="1">
            <a:spLocks/>
          </p:cNvSpPr>
          <p:nvPr/>
        </p:nvSpPr>
        <p:spPr>
          <a:xfrm>
            <a:off x="521347" y="258895"/>
            <a:ext cx="5488135" cy="53022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２</a:t>
            </a:r>
            <a:r>
              <a:rPr lang="en-US" altLang="ja-JP" sz="2400" dirty="0"/>
              <a:t>.</a:t>
            </a:r>
            <a:r>
              <a:rPr lang="ja-JP" altLang="en-US" sz="2400" dirty="0"/>
              <a:t>関連事項：散乱行列の取得</a:t>
            </a:r>
          </a:p>
        </p:txBody>
      </p:sp>
    </p:spTree>
    <p:extLst>
      <p:ext uri="{BB962C8B-B14F-4D97-AF65-F5344CB8AC3E}">
        <p14:creationId xmlns:p14="http://schemas.microsoft.com/office/powerpoint/2010/main" val="196209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ーブル が含まれている画像&#10;&#10;自動的に生成された説明">
            <a:extLst>
              <a:ext uri="{FF2B5EF4-FFF2-40B4-BE49-F238E27FC236}">
                <a16:creationId xmlns:a16="http://schemas.microsoft.com/office/drawing/2014/main" id="{105267B8-DF54-AFD3-EEBA-87A691B7A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46" y="2862109"/>
            <a:ext cx="3743221" cy="510125"/>
          </a:xfrm>
          <a:prstGeom prst="rect">
            <a:avLst/>
          </a:prstGeom>
        </p:spPr>
      </p:pic>
      <p:sp>
        <p:nvSpPr>
          <p:cNvPr id="3" name="テキスト ボックス 2">
            <a:extLst>
              <a:ext uri="{FF2B5EF4-FFF2-40B4-BE49-F238E27FC236}">
                <a16:creationId xmlns:a16="http://schemas.microsoft.com/office/drawing/2014/main" id="{C5310960-D165-5ACA-07EC-3D5807B33EE2}"/>
              </a:ext>
            </a:extLst>
          </p:cNvPr>
          <p:cNvSpPr txBox="1"/>
          <p:nvPr/>
        </p:nvSpPr>
        <p:spPr>
          <a:xfrm>
            <a:off x="87817" y="294352"/>
            <a:ext cx="5225143" cy="461665"/>
          </a:xfrm>
          <a:prstGeom prst="rect">
            <a:avLst/>
          </a:prstGeom>
          <a:noFill/>
        </p:spPr>
        <p:txBody>
          <a:bodyPr wrap="square" rtlCol="0">
            <a:spAutoFit/>
          </a:bodyPr>
          <a:lstStyle/>
          <a:p>
            <a:pPr algn="ctr"/>
            <a:r>
              <a:rPr lang="ja-JP" altLang="en-US" sz="2400" dirty="0">
                <a:latin typeface="+mj-ea"/>
                <a:ea typeface="+mj-ea"/>
              </a:rPr>
              <a:t>２</a:t>
            </a:r>
            <a:r>
              <a:rPr lang="en-US" altLang="ja-JP" sz="2400" dirty="0">
                <a:latin typeface="+mj-ea"/>
                <a:ea typeface="+mj-ea"/>
              </a:rPr>
              <a:t>.</a:t>
            </a:r>
            <a:r>
              <a:rPr lang="ja-JP" altLang="en-US" sz="2400" dirty="0">
                <a:latin typeface="+mj-ea"/>
                <a:ea typeface="+mj-ea"/>
              </a:rPr>
              <a:t>関連事項：</a:t>
            </a:r>
            <a:r>
              <a:rPr kumimoji="1" lang="en-US" altLang="ja-JP" sz="2400" dirty="0">
                <a:latin typeface="+mj-ea"/>
                <a:ea typeface="+mj-ea"/>
              </a:rPr>
              <a:t>Reflection Symmetry</a:t>
            </a:r>
            <a:endParaRPr kumimoji="1" lang="ja-JP" altLang="en-US" sz="2400" dirty="0">
              <a:latin typeface="+mj-ea"/>
              <a:ea typeface="+mj-ea"/>
            </a:endParaRPr>
          </a:p>
        </p:txBody>
      </p:sp>
      <p:sp>
        <p:nvSpPr>
          <p:cNvPr id="5" name="テキスト ボックス 4">
            <a:extLst>
              <a:ext uri="{FF2B5EF4-FFF2-40B4-BE49-F238E27FC236}">
                <a16:creationId xmlns:a16="http://schemas.microsoft.com/office/drawing/2014/main" id="{38F6AB02-C163-D783-E342-EA3FD96FD1A0}"/>
              </a:ext>
            </a:extLst>
          </p:cNvPr>
          <p:cNvSpPr txBox="1"/>
          <p:nvPr/>
        </p:nvSpPr>
        <p:spPr>
          <a:xfrm>
            <a:off x="576943" y="1584709"/>
            <a:ext cx="6858000" cy="646331"/>
          </a:xfrm>
          <a:prstGeom prst="rect">
            <a:avLst/>
          </a:prstGeom>
          <a:noFill/>
        </p:spPr>
        <p:txBody>
          <a:bodyPr wrap="square">
            <a:spAutoFit/>
          </a:bodyPr>
          <a:lstStyle/>
          <a:p>
            <a:r>
              <a:rPr lang="ja-JP" altLang="en-US" dirty="0"/>
              <a:t>合成開口レーダ(SAR:Synthetic Aperture Radar)の観測による実験事実として平地の草木や自然植生・森林の領域において</a:t>
            </a:r>
          </a:p>
        </p:txBody>
      </p:sp>
      <p:sp>
        <p:nvSpPr>
          <p:cNvPr id="6" name="テキスト ボックス 5">
            <a:extLst>
              <a:ext uri="{FF2B5EF4-FFF2-40B4-BE49-F238E27FC236}">
                <a16:creationId xmlns:a16="http://schemas.microsoft.com/office/drawing/2014/main" id="{A18F3D6D-03E2-5E0D-967D-B40528E35495}"/>
              </a:ext>
            </a:extLst>
          </p:cNvPr>
          <p:cNvSpPr txBox="1"/>
          <p:nvPr/>
        </p:nvSpPr>
        <p:spPr>
          <a:xfrm>
            <a:off x="83196" y="3896726"/>
            <a:ext cx="5610033" cy="1754326"/>
          </a:xfrm>
          <a:prstGeom prst="rect">
            <a:avLst/>
          </a:prstGeom>
          <a:noFill/>
        </p:spPr>
        <p:txBody>
          <a:bodyPr wrap="square" rtlCol="0">
            <a:spAutoFit/>
          </a:bodyPr>
          <a:lstStyle/>
          <a:p>
            <a:r>
              <a:rPr kumimoji="1" lang="ja-JP" altLang="en-US" dirty="0"/>
              <a:t>　体積散乱と呼ばれるランダム散乱が起こる</a:t>
            </a:r>
            <a:endParaRPr kumimoji="1" lang="en-US" altLang="ja-JP" dirty="0"/>
          </a:p>
          <a:p>
            <a:r>
              <a:rPr kumimoji="1" lang="ja-JP" altLang="en-US" dirty="0"/>
              <a:t>：全方位散乱が起こるため、偏波を入射する向きに</a:t>
            </a:r>
            <a:endParaRPr kumimoji="1" lang="en-US" altLang="ja-JP" dirty="0"/>
          </a:p>
          <a:p>
            <a:r>
              <a:rPr kumimoji="1" lang="ja-JP" altLang="en-US" dirty="0"/>
              <a:t>ほとんど関係がない。</a:t>
            </a:r>
            <a:endParaRPr kumimoji="1" lang="en-US" altLang="ja-JP" dirty="0"/>
          </a:p>
          <a:p>
            <a:r>
              <a:rPr kumimoji="1" lang="ja-JP" altLang="en-US" dirty="0"/>
              <a:t>　</a:t>
            </a:r>
            <a:endParaRPr kumimoji="1" lang="en-US" altLang="ja-JP" dirty="0"/>
          </a:p>
          <a:p>
            <a:r>
              <a:rPr kumimoji="1" lang="ja-JP" altLang="en-US" dirty="0"/>
              <a:t>→</a:t>
            </a:r>
            <a:r>
              <a:rPr kumimoji="1" lang="ja-JP" altLang="en-US" u="sng" dirty="0"/>
              <a:t>地中への電磁波掃引</a:t>
            </a:r>
            <a:r>
              <a:rPr kumimoji="1" lang="ja-JP" altLang="en-US" dirty="0"/>
              <a:t>にも共通箇所があるので、</a:t>
            </a:r>
            <a:endParaRPr kumimoji="1" lang="en-US" altLang="ja-JP" dirty="0"/>
          </a:p>
          <a:p>
            <a:r>
              <a:rPr kumimoji="1" lang="en-US" altLang="ja-JP" dirty="0"/>
              <a:t>GPR</a:t>
            </a:r>
            <a:r>
              <a:rPr kumimoji="1" lang="ja-JP" altLang="en-US" dirty="0"/>
              <a:t>を用いたパイプの検出に生かせる。</a:t>
            </a:r>
          </a:p>
        </p:txBody>
      </p:sp>
      <p:sp>
        <p:nvSpPr>
          <p:cNvPr id="4" name="スライド番号プレースホルダー 3">
            <a:extLst>
              <a:ext uri="{FF2B5EF4-FFF2-40B4-BE49-F238E27FC236}">
                <a16:creationId xmlns:a16="http://schemas.microsoft.com/office/drawing/2014/main" id="{6AC81042-C543-B87F-2C5D-F59A73423012}"/>
              </a:ext>
            </a:extLst>
          </p:cNvPr>
          <p:cNvSpPr>
            <a:spLocks noGrp="1"/>
          </p:cNvSpPr>
          <p:nvPr>
            <p:ph type="sldNum" sz="quarter" idx="12"/>
          </p:nvPr>
        </p:nvSpPr>
        <p:spPr/>
        <p:txBody>
          <a:bodyPr/>
          <a:lstStyle/>
          <a:p>
            <a:fld id="{3F638153-029A-49A3-8B3A-53ACE6B7588F}" type="slidenum">
              <a:rPr kumimoji="1" lang="ja-JP" altLang="en-US" smtClean="0"/>
              <a:t>12</a:t>
            </a:fld>
            <a:endParaRPr kumimoji="1" lang="ja-JP" altLang="en-US"/>
          </a:p>
        </p:txBody>
      </p:sp>
      <p:pic>
        <p:nvPicPr>
          <p:cNvPr id="7" name="図 6">
            <a:extLst>
              <a:ext uri="{FF2B5EF4-FFF2-40B4-BE49-F238E27FC236}">
                <a16:creationId xmlns:a16="http://schemas.microsoft.com/office/drawing/2014/main" id="{33D86850-DCF9-3456-34CA-C647A566E8B6}"/>
              </a:ext>
            </a:extLst>
          </p:cNvPr>
          <p:cNvPicPr>
            <a:picLocks noChangeAspect="1"/>
          </p:cNvPicPr>
          <p:nvPr/>
        </p:nvPicPr>
        <p:blipFill rotWithShape="1">
          <a:blip r:embed="rId4"/>
          <a:srcRect l="65480"/>
          <a:stretch/>
        </p:blipFill>
        <p:spPr>
          <a:xfrm>
            <a:off x="5812972" y="2188052"/>
            <a:ext cx="3015640" cy="3650419"/>
          </a:xfrm>
          <a:prstGeom prst="rect">
            <a:avLst/>
          </a:prstGeom>
        </p:spPr>
      </p:pic>
      <p:sp>
        <p:nvSpPr>
          <p:cNvPr id="8" name="テキスト ボックス 7">
            <a:extLst>
              <a:ext uri="{FF2B5EF4-FFF2-40B4-BE49-F238E27FC236}">
                <a16:creationId xmlns:a16="http://schemas.microsoft.com/office/drawing/2014/main" id="{223ECA27-6771-6832-C43B-84CD00B65E50}"/>
              </a:ext>
            </a:extLst>
          </p:cNvPr>
          <p:cNvSpPr txBox="1"/>
          <p:nvPr/>
        </p:nvSpPr>
        <p:spPr>
          <a:xfrm>
            <a:off x="4768457" y="5913934"/>
            <a:ext cx="4310011" cy="261610"/>
          </a:xfrm>
          <a:prstGeom prst="rect">
            <a:avLst/>
          </a:prstGeom>
          <a:noFill/>
        </p:spPr>
        <p:txBody>
          <a:bodyPr wrap="square" rtlCol="0">
            <a:spAutoFit/>
          </a:bodyPr>
          <a:lstStyle/>
          <a:p>
            <a:r>
              <a:rPr kumimoji="1" lang="en-US" altLang="ja-JP" sz="1100" dirty="0"/>
              <a:t>[</a:t>
            </a:r>
            <a:r>
              <a:rPr kumimoji="1" lang="ja-JP" altLang="en-US" sz="1100" dirty="0"/>
              <a:t>出典</a:t>
            </a:r>
            <a:r>
              <a:rPr kumimoji="1" lang="en-US" altLang="ja-JP" sz="1100" dirty="0"/>
              <a:t>]:http://www.jsece.or.jp/event/conf/abstract/2013/pdf/Pb-41.pdf</a:t>
            </a:r>
            <a:endParaRPr kumimoji="1" lang="ja-JP" altLang="en-US" sz="1100" dirty="0"/>
          </a:p>
        </p:txBody>
      </p:sp>
    </p:spTree>
    <p:extLst>
      <p:ext uri="{BB962C8B-B14F-4D97-AF65-F5344CB8AC3E}">
        <p14:creationId xmlns:p14="http://schemas.microsoft.com/office/powerpoint/2010/main" val="966744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DEBD2F35-BE40-C570-68BE-AEDB37D94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6" y="3036184"/>
            <a:ext cx="3882870" cy="723017"/>
          </a:xfrm>
          <a:prstGeom prst="rect">
            <a:avLst/>
          </a:prstGeom>
        </p:spPr>
      </p:pic>
      <p:pic>
        <p:nvPicPr>
          <p:cNvPr id="7" name="図 6" descr="テキスト&#10;&#10;自動的に生成された説明">
            <a:extLst>
              <a:ext uri="{FF2B5EF4-FFF2-40B4-BE49-F238E27FC236}">
                <a16:creationId xmlns:a16="http://schemas.microsoft.com/office/drawing/2014/main" id="{6F83DC06-93AE-6FD1-A4B9-9F65237F6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72" y="5339234"/>
            <a:ext cx="4887687" cy="1267178"/>
          </a:xfrm>
          <a:prstGeom prst="rect">
            <a:avLst/>
          </a:prstGeom>
        </p:spPr>
      </p:pic>
      <p:sp>
        <p:nvSpPr>
          <p:cNvPr id="8" name="テキスト ボックス 7">
            <a:extLst>
              <a:ext uri="{FF2B5EF4-FFF2-40B4-BE49-F238E27FC236}">
                <a16:creationId xmlns:a16="http://schemas.microsoft.com/office/drawing/2014/main" id="{C222D104-88C9-A2A2-2820-93638B2A4906}"/>
              </a:ext>
            </a:extLst>
          </p:cNvPr>
          <p:cNvSpPr txBox="1"/>
          <p:nvPr/>
        </p:nvSpPr>
        <p:spPr>
          <a:xfrm>
            <a:off x="321329" y="1247627"/>
            <a:ext cx="5401731" cy="1534331"/>
          </a:xfrm>
          <a:prstGeom prst="rect">
            <a:avLst/>
          </a:prstGeom>
          <a:noFill/>
        </p:spPr>
        <p:txBody>
          <a:bodyPr wrap="square" rtlCol="0">
            <a:spAutoFit/>
          </a:bodyPr>
          <a:lstStyle/>
          <a:p>
            <a:pPr>
              <a:lnSpc>
                <a:spcPct val="150000"/>
              </a:lnSpc>
            </a:pPr>
            <a:r>
              <a:rPr kumimoji="1" lang="ja-JP" altLang="en-US" sz="1600" dirty="0"/>
              <a:t>散乱行列の相関係数</a:t>
            </a:r>
            <a:endParaRPr kumimoji="1" lang="en-US" altLang="ja-JP" sz="1600" dirty="0"/>
          </a:p>
          <a:p>
            <a:pPr>
              <a:lnSpc>
                <a:spcPct val="150000"/>
              </a:lnSpc>
            </a:pPr>
            <a:r>
              <a:rPr kumimoji="1" lang="ja-JP" altLang="en-US" sz="1600" dirty="0"/>
              <a:t>→　円偏波相関係数円偏波基底</a:t>
            </a:r>
            <a:r>
              <a:rPr kumimoji="1" lang="en-US" altLang="ja-JP" sz="1600" dirty="0"/>
              <a:t>(LR</a:t>
            </a:r>
            <a:r>
              <a:rPr kumimoji="1" lang="ja-JP" altLang="en-US" sz="1600" dirty="0"/>
              <a:t>基底</a:t>
            </a:r>
            <a:r>
              <a:rPr kumimoji="1" lang="en-US" altLang="ja-JP" sz="1600" dirty="0"/>
              <a:t>) </a:t>
            </a:r>
            <a:r>
              <a:rPr kumimoji="1" lang="ja-JP" altLang="en-US" sz="1600" dirty="0"/>
              <a:t>は</a:t>
            </a:r>
            <a:endParaRPr kumimoji="1" lang="en-US" altLang="ja-JP" sz="1600" dirty="0"/>
          </a:p>
          <a:p>
            <a:pPr>
              <a:lnSpc>
                <a:spcPct val="150000"/>
              </a:lnSpc>
            </a:pPr>
            <a:r>
              <a:rPr kumimoji="1" lang="ja-JP" altLang="en-US" sz="1600" dirty="0"/>
              <a:t>入射の角度に対して不変</a:t>
            </a:r>
            <a:endParaRPr kumimoji="1" lang="en-US" altLang="ja-JP" sz="1600" dirty="0"/>
          </a:p>
          <a:p>
            <a:pPr>
              <a:lnSpc>
                <a:spcPct val="150000"/>
              </a:lnSpc>
            </a:pPr>
            <a:r>
              <a:rPr kumimoji="1" lang="ja-JP" altLang="en-US" sz="1600" dirty="0"/>
              <a:t>→パイプの向きに左右されにくいため適当</a:t>
            </a:r>
            <a:endParaRPr kumimoji="1" lang="en-US" altLang="ja-JP" sz="1600" dirty="0"/>
          </a:p>
        </p:txBody>
      </p:sp>
      <p:sp>
        <p:nvSpPr>
          <p:cNvPr id="2" name="スライド番号プレースホルダー 1">
            <a:extLst>
              <a:ext uri="{FF2B5EF4-FFF2-40B4-BE49-F238E27FC236}">
                <a16:creationId xmlns:a16="http://schemas.microsoft.com/office/drawing/2014/main" id="{C4EB845A-F59E-13A0-F146-77D16E8EDE12}"/>
              </a:ext>
            </a:extLst>
          </p:cNvPr>
          <p:cNvSpPr>
            <a:spLocks noGrp="1"/>
          </p:cNvSpPr>
          <p:nvPr>
            <p:ph type="sldNum" sz="quarter" idx="12"/>
          </p:nvPr>
        </p:nvSpPr>
        <p:spPr/>
        <p:txBody>
          <a:bodyPr/>
          <a:lstStyle/>
          <a:p>
            <a:fld id="{3F638153-029A-49A3-8B3A-53ACE6B7588F}" type="slidenum">
              <a:rPr kumimoji="1" lang="ja-JP" altLang="en-US" smtClean="0"/>
              <a:t>13</a:t>
            </a:fld>
            <a:endParaRPr kumimoji="1" lang="ja-JP" altLang="en-US"/>
          </a:p>
        </p:txBody>
      </p:sp>
      <p:sp>
        <p:nvSpPr>
          <p:cNvPr id="4" name="テキスト ボックス 3">
            <a:extLst>
              <a:ext uri="{FF2B5EF4-FFF2-40B4-BE49-F238E27FC236}">
                <a16:creationId xmlns:a16="http://schemas.microsoft.com/office/drawing/2014/main" id="{662B3CDC-5AB8-D7D0-ED7F-A26134B42BC4}"/>
              </a:ext>
            </a:extLst>
          </p:cNvPr>
          <p:cNvSpPr txBox="1"/>
          <p:nvPr/>
        </p:nvSpPr>
        <p:spPr>
          <a:xfrm>
            <a:off x="240216" y="266704"/>
            <a:ext cx="5225143" cy="461665"/>
          </a:xfrm>
          <a:prstGeom prst="rect">
            <a:avLst/>
          </a:prstGeom>
          <a:noFill/>
        </p:spPr>
        <p:txBody>
          <a:bodyPr wrap="square" rtlCol="0">
            <a:spAutoFit/>
          </a:bodyPr>
          <a:lstStyle/>
          <a:p>
            <a:r>
              <a:rPr lang="ja-JP" altLang="en-US" sz="2400" dirty="0">
                <a:latin typeface="+mj-ea"/>
                <a:ea typeface="+mj-ea"/>
              </a:rPr>
              <a:t>２</a:t>
            </a:r>
            <a:r>
              <a:rPr lang="en-US" altLang="ja-JP" sz="2400" dirty="0">
                <a:latin typeface="+mj-ea"/>
                <a:ea typeface="+mj-ea"/>
              </a:rPr>
              <a:t>.</a:t>
            </a:r>
            <a:r>
              <a:rPr lang="ja-JP" altLang="en-US" sz="2400" dirty="0">
                <a:latin typeface="+mj-ea"/>
                <a:ea typeface="+mj-ea"/>
              </a:rPr>
              <a:t>関連事項：</a:t>
            </a:r>
            <a:r>
              <a:rPr kumimoji="1" lang="ja-JP" altLang="en-US" sz="2400" dirty="0">
                <a:latin typeface="+mj-ea"/>
                <a:ea typeface="+mj-ea"/>
              </a:rPr>
              <a:t>偏波相関係数</a:t>
            </a:r>
          </a:p>
        </p:txBody>
      </p:sp>
      <p:sp>
        <p:nvSpPr>
          <p:cNvPr id="6" name="テキスト ボックス 5">
            <a:extLst>
              <a:ext uri="{FF2B5EF4-FFF2-40B4-BE49-F238E27FC236}">
                <a16:creationId xmlns:a16="http://schemas.microsoft.com/office/drawing/2014/main" id="{5FBFA949-7117-9816-1541-182C7920EEF9}"/>
              </a:ext>
            </a:extLst>
          </p:cNvPr>
          <p:cNvSpPr txBox="1"/>
          <p:nvPr/>
        </p:nvSpPr>
        <p:spPr>
          <a:xfrm>
            <a:off x="240216" y="4110279"/>
            <a:ext cx="4432904" cy="646331"/>
          </a:xfrm>
          <a:prstGeom prst="rect">
            <a:avLst/>
          </a:prstGeom>
          <a:noFill/>
        </p:spPr>
        <p:txBody>
          <a:bodyPr wrap="square" rtlCol="0">
            <a:spAutoFit/>
          </a:bodyPr>
          <a:lstStyle/>
          <a:p>
            <a:r>
              <a:rPr kumimoji="1" lang="ja-JP" altLang="en-US" dirty="0"/>
              <a:t>・水平偏波、垂直偏波の送受信結果に</a:t>
            </a:r>
            <a:endParaRPr kumimoji="1" lang="en-US" altLang="ja-JP" dirty="0"/>
          </a:p>
          <a:p>
            <a:r>
              <a:rPr kumimoji="1" lang="ja-JP" altLang="en-US" dirty="0"/>
              <a:t>    よって円偏波の送受信を求める</a:t>
            </a:r>
          </a:p>
        </p:txBody>
      </p:sp>
      <p:pic>
        <p:nvPicPr>
          <p:cNvPr id="11" name="図 10" descr="グラフィカル ユーザー インターフェイス&#10;&#10;自動的に生成された説明">
            <a:extLst>
              <a:ext uri="{FF2B5EF4-FFF2-40B4-BE49-F238E27FC236}">
                <a16:creationId xmlns:a16="http://schemas.microsoft.com/office/drawing/2014/main" id="{F07D2B43-961F-D7BB-9BF6-D2B2F263B4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119" y="1135663"/>
            <a:ext cx="4585881" cy="3329722"/>
          </a:xfrm>
          <a:prstGeom prst="rect">
            <a:avLst/>
          </a:prstGeom>
        </p:spPr>
      </p:pic>
      <p:sp>
        <p:nvSpPr>
          <p:cNvPr id="12" name="テキスト ボックス 11">
            <a:extLst>
              <a:ext uri="{FF2B5EF4-FFF2-40B4-BE49-F238E27FC236}">
                <a16:creationId xmlns:a16="http://schemas.microsoft.com/office/drawing/2014/main" id="{F07974F2-38E2-EA7D-EDD5-964D55DFBCDE}"/>
              </a:ext>
            </a:extLst>
          </p:cNvPr>
          <p:cNvSpPr txBox="1"/>
          <p:nvPr/>
        </p:nvSpPr>
        <p:spPr>
          <a:xfrm>
            <a:off x="5017584" y="4472371"/>
            <a:ext cx="3886200" cy="1015663"/>
          </a:xfrm>
          <a:prstGeom prst="rect">
            <a:avLst/>
          </a:prstGeom>
          <a:noFill/>
        </p:spPr>
        <p:txBody>
          <a:bodyPr wrap="square" rtlCol="0">
            <a:spAutoFit/>
          </a:bodyPr>
          <a:lstStyle/>
          <a:p>
            <a:r>
              <a:rPr kumimoji="1" lang="en-US" altLang="ja-JP" sz="1200" dirty="0"/>
              <a:t>[</a:t>
            </a:r>
            <a:r>
              <a:rPr kumimoji="1" lang="ja-JP" altLang="en-US" sz="1200" dirty="0"/>
              <a:t>出典</a:t>
            </a:r>
            <a:r>
              <a:rPr kumimoji="1" lang="en-US" altLang="ja-JP" sz="1200" dirty="0"/>
              <a:t>]:http://www.wave.ie.niigata-u.ac.jp/yamaguchi/research_remote_sensing/contents/%E5%81%8F%E6%B3%A2%E7%9B%B8%E9%96%A2%E4%BF%82%E6%95%B0/assets/fallback/index.html</a:t>
            </a:r>
            <a:endParaRPr kumimoji="1" lang="ja-JP" altLang="en-US" sz="1200" dirty="0"/>
          </a:p>
          <a:p>
            <a:endParaRPr kumimoji="1" lang="ja-JP" altLang="en-US" sz="1200" dirty="0"/>
          </a:p>
        </p:txBody>
      </p:sp>
    </p:spTree>
    <p:extLst>
      <p:ext uri="{BB962C8B-B14F-4D97-AF65-F5344CB8AC3E}">
        <p14:creationId xmlns:p14="http://schemas.microsoft.com/office/powerpoint/2010/main" val="204203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C8AD59DA-6258-FBB7-EFB4-8185576781C0}"/>
              </a:ext>
            </a:extLst>
          </p:cNvPr>
          <p:cNvSpPr txBox="1"/>
          <p:nvPr/>
        </p:nvSpPr>
        <p:spPr>
          <a:xfrm>
            <a:off x="5792223" y="1913002"/>
            <a:ext cx="1087547" cy="461665"/>
          </a:xfrm>
          <a:prstGeom prst="rect">
            <a:avLst/>
          </a:prstGeom>
          <a:noFill/>
        </p:spPr>
        <p:txBody>
          <a:bodyPr wrap="square" rtlCol="0">
            <a:spAutoFit/>
          </a:bodyPr>
          <a:lstStyle/>
          <a:p>
            <a:r>
              <a:rPr lang="en-US" altLang="ja-JP" sz="2400" b="1" dirty="0">
                <a:solidFill>
                  <a:schemeClr val="bg1"/>
                </a:solidFill>
              </a:rPr>
              <a:t>65cm</a:t>
            </a:r>
            <a:endParaRPr kumimoji="1" lang="ja-JP" altLang="en-US" sz="2400" b="1" dirty="0">
              <a:solidFill>
                <a:schemeClr val="bg1"/>
              </a:solidFill>
            </a:endParaRPr>
          </a:p>
        </p:txBody>
      </p:sp>
      <p:sp>
        <p:nvSpPr>
          <p:cNvPr id="3" name="タイトル 1">
            <a:extLst>
              <a:ext uri="{FF2B5EF4-FFF2-40B4-BE49-F238E27FC236}">
                <a16:creationId xmlns:a16="http://schemas.microsoft.com/office/drawing/2014/main" id="{A58FF960-AD21-2AE4-B737-8F02BDACA4E3}"/>
              </a:ext>
            </a:extLst>
          </p:cNvPr>
          <p:cNvSpPr txBox="1">
            <a:spLocks/>
          </p:cNvSpPr>
          <p:nvPr/>
        </p:nvSpPr>
        <p:spPr>
          <a:xfrm>
            <a:off x="108260" y="190404"/>
            <a:ext cx="3744171" cy="38849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３</a:t>
            </a:r>
            <a:r>
              <a:rPr lang="en-US" altLang="ja-JP" sz="2000" dirty="0"/>
              <a:t>.</a:t>
            </a:r>
            <a:r>
              <a:rPr lang="ja-JP" altLang="en-US" sz="2000" dirty="0"/>
              <a:t>提案手法</a:t>
            </a:r>
            <a:r>
              <a:rPr lang="en-US" altLang="ja-JP" sz="2000" dirty="0"/>
              <a:t>(</a:t>
            </a:r>
            <a:r>
              <a:rPr lang="ja-JP" altLang="en-US" sz="2000" dirty="0"/>
              <a:t>偏波感受型の圧縮</a:t>
            </a:r>
            <a:r>
              <a:rPr lang="en-US" altLang="ja-JP" sz="2000" dirty="0"/>
              <a:t>)</a:t>
            </a:r>
            <a:endParaRPr lang="ja-JP" altLang="en-US" sz="2000" dirty="0"/>
          </a:p>
        </p:txBody>
      </p:sp>
      <p:sp>
        <p:nvSpPr>
          <p:cNvPr id="4" name="テキスト ボックス 3">
            <a:extLst>
              <a:ext uri="{FF2B5EF4-FFF2-40B4-BE49-F238E27FC236}">
                <a16:creationId xmlns:a16="http://schemas.microsoft.com/office/drawing/2014/main" id="{654F9E9B-4FCC-67C1-511C-7720D8B84900}"/>
              </a:ext>
            </a:extLst>
          </p:cNvPr>
          <p:cNvSpPr txBox="1"/>
          <p:nvPr/>
        </p:nvSpPr>
        <p:spPr>
          <a:xfrm>
            <a:off x="344686" y="2691559"/>
            <a:ext cx="5032857" cy="923330"/>
          </a:xfrm>
          <a:prstGeom prst="rect">
            <a:avLst/>
          </a:prstGeom>
          <a:noFill/>
        </p:spPr>
        <p:txBody>
          <a:bodyPr wrap="square" rtlCol="0">
            <a:spAutoFit/>
          </a:bodyPr>
          <a:lstStyle/>
          <a:p>
            <a:r>
              <a:rPr kumimoji="1" lang="ja-JP" altLang="en-US" dirty="0"/>
              <a:t>②四通りの計測を行い、散乱行列を求める</a:t>
            </a:r>
            <a:endParaRPr kumimoji="1" lang="en-US" altLang="ja-JP" dirty="0"/>
          </a:p>
          <a:p>
            <a:r>
              <a:rPr kumimoji="1" lang="ja-JP" altLang="en-US" dirty="0"/>
              <a:t>→</a:t>
            </a:r>
            <a:r>
              <a:rPr kumimoji="1" lang="en-US" altLang="ja-JP" dirty="0"/>
              <a:t>Reflection Symmetry</a:t>
            </a:r>
            <a:r>
              <a:rPr kumimoji="1" lang="ja-JP" altLang="en-US" dirty="0"/>
              <a:t>や偏波相関係数の情報を</a:t>
            </a:r>
            <a:endParaRPr kumimoji="1" lang="en-US" altLang="ja-JP" dirty="0"/>
          </a:p>
          <a:p>
            <a:r>
              <a:rPr kumimoji="1" lang="en-US" altLang="ja-JP" dirty="0"/>
              <a:t>    </a:t>
            </a:r>
            <a:r>
              <a:rPr kumimoji="1" lang="ja-JP" altLang="en-US" dirty="0"/>
              <a:t>用いることができる</a:t>
            </a:r>
            <a:endParaRPr kumimoji="1" lang="en-US" altLang="ja-JP" dirty="0"/>
          </a:p>
        </p:txBody>
      </p:sp>
      <p:sp>
        <p:nvSpPr>
          <p:cNvPr id="5" name="スライド番号プレースホルダー 4">
            <a:extLst>
              <a:ext uri="{FF2B5EF4-FFF2-40B4-BE49-F238E27FC236}">
                <a16:creationId xmlns:a16="http://schemas.microsoft.com/office/drawing/2014/main" id="{EFCCA6C2-CDD4-D706-1FBA-3B7EF49C5601}"/>
              </a:ext>
            </a:extLst>
          </p:cNvPr>
          <p:cNvSpPr>
            <a:spLocks noGrp="1"/>
          </p:cNvSpPr>
          <p:nvPr>
            <p:ph type="sldNum" sz="quarter" idx="12"/>
          </p:nvPr>
        </p:nvSpPr>
        <p:spPr/>
        <p:txBody>
          <a:bodyPr/>
          <a:lstStyle/>
          <a:p>
            <a:fld id="{3F638153-029A-49A3-8B3A-53ACE6B7588F}" type="slidenum">
              <a:rPr kumimoji="1" lang="ja-JP" altLang="en-US" smtClean="0"/>
              <a:t>14</a:t>
            </a:fld>
            <a:endParaRPr kumimoji="1" lang="ja-JP" altLang="en-US"/>
          </a:p>
        </p:txBody>
      </p:sp>
      <p:pic>
        <p:nvPicPr>
          <p:cNvPr id="8" name="図 7" descr="図形&#10;&#10;中程度の精度で自動的に生成された説明">
            <a:extLst>
              <a:ext uri="{FF2B5EF4-FFF2-40B4-BE49-F238E27FC236}">
                <a16:creationId xmlns:a16="http://schemas.microsoft.com/office/drawing/2014/main" id="{CF616F91-1DEB-0AC4-D6F1-2F2702E00FA3}"/>
              </a:ext>
            </a:extLst>
          </p:cNvPr>
          <p:cNvPicPr>
            <a:picLocks noChangeAspect="1"/>
          </p:cNvPicPr>
          <p:nvPr/>
        </p:nvPicPr>
        <p:blipFill rotWithShape="1">
          <a:blip r:embed="rId2">
            <a:extLst>
              <a:ext uri="{28A0092B-C50C-407E-A947-70E740481C1C}">
                <a14:useLocalDpi xmlns:a14="http://schemas.microsoft.com/office/drawing/2010/main" val="0"/>
              </a:ext>
            </a:extLst>
          </a:blip>
          <a:srcRect r="62732"/>
          <a:stretch/>
        </p:blipFill>
        <p:spPr>
          <a:xfrm>
            <a:off x="5806038" y="2691559"/>
            <a:ext cx="3337962" cy="801839"/>
          </a:xfrm>
          <a:prstGeom prst="rect">
            <a:avLst/>
          </a:prstGeom>
        </p:spPr>
      </p:pic>
      <p:pic>
        <p:nvPicPr>
          <p:cNvPr id="9" name="図 8">
            <a:extLst>
              <a:ext uri="{FF2B5EF4-FFF2-40B4-BE49-F238E27FC236}">
                <a16:creationId xmlns:a16="http://schemas.microsoft.com/office/drawing/2014/main" id="{AD5112ED-4FC3-0474-6960-20F34D518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375" y="3900398"/>
            <a:ext cx="3658111" cy="914528"/>
          </a:xfrm>
          <a:prstGeom prst="rect">
            <a:avLst/>
          </a:prstGeom>
        </p:spPr>
      </p:pic>
      <p:sp>
        <p:nvSpPr>
          <p:cNvPr id="11" name="テキスト ボックス 10">
            <a:extLst>
              <a:ext uri="{FF2B5EF4-FFF2-40B4-BE49-F238E27FC236}">
                <a16:creationId xmlns:a16="http://schemas.microsoft.com/office/drawing/2014/main" id="{8C52A4B6-AE1B-2ACE-ABA7-EECA3A5FAD8E}"/>
              </a:ext>
            </a:extLst>
          </p:cNvPr>
          <p:cNvSpPr txBox="1"/>
          <p:nvPr/>
        </p:nvSpPr>
        <p:spPr>
          <a:xfrm>
            <a:off x="540629" y="5131818"/>
            <a:ext cx="7634542" cy="1200329"/>
          </a:xfrm>
          <a:prstGeom prst="rect">
            <a:avLst/>
          </a:prstGeom>
          <a:noFill/>
        </p:spPr>
        <p:txBody>
          <a:bodyPr wrap="square" rtlCol="0">
            <a:spAutoFit/>
          </a:bodyPr>
          <a:lstStyle/>
          <a:p>
            <a:r>
              <a:rPr kumimoji="1" lang="ja-JP" altLang="en-US" sz="2400" u="sng" dirty="0"/>
              <a:t>③類似度を表す</a:t>
            </a:r>
            <a:r>
              <a:rPr kumimoji="1" lang="en-US" altLang="ja-JP" sz="2400" u="sng" dirty="0"/>
              <a:t>h</a:t>
            </a:r>
            <a:r>
              <a:rPr kumimoji="1" lang="ja-JP" altLang="en-US" sz="2400" u="sng" dirty="0"/>
              <a:t>に特徴量として、</a:t>
            </a:r>
            <a:r>
              <a:rPr kumimoji="1" lang="en-US" altLang="ja-JP" sz="2400" u="sng" dirty="0"/>
              <a:t>Reflection Symmetry</a:t>
            </a:r>
            <a:r>
              <a:rPr kumimoji="1" lang="ja-JP" altLang="en-US" sz="2400" u="sng" dirty="0"/>
              <a:t>や偏波相関係数を代入しパイプの検出することを提案手法とする。</a:t>
            </a:r>
          </a:p>
        </p:txBody>
      </p:sp>
      <p:sp>
        <p:nvSpPr>
          <p:cNvPr id="13" name="テキスト ボックス 12">
            <a:extLst>
              <a:ext uri="{FF2B5EF4-FFF2-40B4-BE49-F238E27FC236}">
                <a16:creationId xmlns:a16="http://schemas.microsoft.com/office/drawing/2014/main" id="{7A07650B-F20D-3A7B-BBF1-9F706BDA686A}"/>
              </a:ext>
            </a:extLst>
          </p:cNvPr>
          <p:cNvSpPr txBox="1"/>
          <p:nvPr/>
        </p:nvSpPr>
        <p:spPr>
          <a:xfrm>
            <a:off x="429129" y="1226018"/>
            <a:ext cx="3188492" cy="646331"/>
          </a:xfrm>
          <a:prstGeom prst="rect">
            <a:avLst/>
          </a:prstGeom>
          <a:noFill/>
        </p:spPr>
        <p:txBody>
          <a:bodyPr wrap="square" rtlCol="0">
            <a:spAutoFit/>
          </a:bodyPr>
          <a:lstStyle/>
          <a:p>
            <a:r>
              <a:rPr lang="ja-JP" altLang="en-US" dirty="0"/>
              <a:t>①</a:t>
            </a:r>
            <a:r>
              <a:rPr lang="ja-JP" altLang="en-US" sz="1800" dirty="0"/>
              <a:t>パイプのモデル化を行い</a:t>
            </a:r>
            <a:endParaRPr lang="en-US" altLang="ja-JP" sz="1800" dirty="0"/>
          </a:p>
          <a:p>
            <a:r>
              <a:rPr lang="ja-JP" altLang="en-US" sz="1800" dirty="0"/>
              <a:t>圧縮センシングを考える</a:t>
            </a:r>
            <a:endParaRPr lang="en-US" altLang="ja-JP" sz="1800" dirty="0"/>
          </a:p>
        </p:txBody>
      </p:sp>
      <p:pic>
        <p:nvPicPr>
          <p:cNvPr id="15" name="図 14" descr="図形 が含まれている画像&#10;&#10;自動的に生成された説明">
            <a:extLst>
              <a:ext uri="{FF2B5EF4-FFF2-40B4-BE49-F238E27FC236}">
                <a16:creationId xmlns:a16="http://schemas.microsoft.com/office/drawing/2014/main" id="{F3B667F0-B138-3B6F-6011-142478761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996" y="83767"/>
            <a:ext cx="2498589" cy="2458433"/>
          </a:xfrm>
          <a:prstGeom prst="rect">
            <a:avLst/>
          </a:prstGeom>
        </p:spPr>
      </p:pic>
      <p:sp>
        <p:nvSpPr>
          <p:cNvPr id="16" name="テキスト ボックス 15">
            <a:extLst>
              <a:ext uri="{FF2B5EF4-FFF2-40B4-BE49-F238E27FC236}">
                <a16:creationId xmlns:a16="http://schemas.microsoft.com/office/drawing/2014/main" id="{D417A698-A687-246D-6500-5FE99FF8DC50}"/>
              </a:ext>
            </a:extLst>
          </p:cNvPr>
          <p:cNvSpPr txBox="1"/>
          <p:nvPr/>
        </p:nvSpPr>
        <p:spPr>
          <a:xfrm>
            <a:off x="4219629" y="1906050"/>
            <a:ext cx="2315827" cy="369332"/>
          </a:xfrm>
          <a:prstGeom prst="rect">
            <a:avLst/>
          </a:prstGeom>
          <a:noFill/>
        </p:spPr>
        <p:txBody>
          <a:bodyPr wrap="square" rtlCol="0">
            <a:spAutoFit/>
          </a:bodyPr>
          <a:lstStyle/>
          <a:p>
            <a:r>
              <a:rPr kumimoji="1" lang="ja-JP" altLang="en-US" dirty="0"/>
              <a:t>図：パイプのモデル</a:t>
            </a:r>
          </a:p>
        </p:txBody>
      </p:sp>
    </p:spTree>
    <p:extLst>
      <p:ext uri="{BB962C8B-B14F-4D97-AF65-F5344CB8AC3E}">
        <p14:creationId xmlns:p14="http://schemas.microsoft.com/office/powerpoint/2010/main" val="278346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B361FE0-9262-AB61-32C3-DB22526CB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22715"/>
            <a:ext cx="5225142" cy="3235284"/>
          </a:xfrm>
          <a:prstGeom prst="rect">
            <a:avLst/>
          </a:prstGeom>
        </p:spPr>
      </p:pic>
      <p:sp>
        <p:nvSpPr>
          <p:cNvPr id="2" name="テキスト ボックス 1">
            <a:extLst>
              <a:ext uri="{FF2B5EF4-FFF2-40B4-BE49-F238E27FC236}">
                <a16:creationId xmlns:a16="http://schemas.microsoft.com/office/drawing/2014/main" id="{E6D483C4-495B-CABF-7929-531B1FC9C70C}"/>
              </a:ext>
            </a:extLst>
          </p:cNvPr>
          <p:cNvSpPr txBox="1"/>
          <p:nvPr/>
        </p:nvSpPr>
        <p:spPr>
          <a:xfrm>
            <a:off x="337265" y="1306681"/>
            <a:ext cx="7212169" cy="1477328"/>
          </a:xfrm>
          <a:prstGeom prst="rect">
            <a:avLst/>
          </a:prstGeom>
          <a:noFill/>
        </p:spPr>
        <p:txBody>
          <a:bodyPr wrap="square" rtlCol="0">
            <a:spAutoFit/>
          </a:bodyPr>
          <a:lstStyle/>
          <a:p>
            <a:r>
              <a:rPr kumimoji="1" lang="ja-JP" altLang="en-US" dirty="0"/>
              <a:t>・パイプの角度を</a:t>
            </a:r>
            <a:r>
              <a:rPr kumimoji="1" lang="en-US" altLang="ja-JP" dirty="0"/>
              <a:t>45</a:t>
            </a:r>
            <a:r>
              <a:rPr kumimoji="1" lang="ja-JP" altLang="en-US" dirty="0"/>
              <a:t>度に定め、地中</a:t>
            </a:r>
            <a:r>
              <a:rPr kumimoji="1" lang="en-US" altLang="ja-JP" dirty="0"/>
              <a:t>4cm</a:t>
            </a:r>
            <a:r>
              <a:rPr kumimoji="1" lang="ja-JP" altLang="en-US" dirty="0"/>
              <a:t>に埋める。これを</a:t>
            </a:r>
            <a:r>
              <a:rPr kumimoji="1" lang="en-US" altLang="ja-JP" dirty="0"/>
              <a:t>5mm</a:t>
            </a:r>
            <a:r>
              <a:rPr kumimoji="1" lang="ja-JP" altLang="en-US" dirty="0"/>
              <a:t>間隔で図の縦方向に</a:t>
            </a:r>
            <a:r>
              <a:rPr kumimoji="1" lang="en-US" altLang="ja-JP" dirty="0"/>
              <a:t>60</a:t>
            </a:r>
            <a:r>
              <a:rPr kumimoji="1" lang="ja-JP" altLang="en-US" dirty="0"/>
              <a:t>点、横方向に</a:t>
            </a:r>
            <a:r>
              <a:rPr kumimoji="1" lang="en-US" altLang="ja-JP" dirty="0"/>
              <a:t>120</a:t>
            </a:r>
            <a:r>
              <a:rPr kumimoji="1" lang="ja-JP" altLang="en-US" dirty="0"/>
              <a:t>点測定した。その際 </a:t>
            </a:r>
            <a:r>
              <a:rPr kumimoji="1" lang="en-US" altLang="ja-JP" dirty="0"/>
              <a:t>1-11GHz</a:t>
            </a:r>
            <a:r>
              <a:rPr kumimoji="1" lang="ja-JP" altLang="en-US" dirty="0"/>
              <a:t>の周波数帯で等間隔に</a:t>
            </a:r>
            <a:r>
              <a:rPr kumimoji="1" lang="en-US" altLang="ja-JP" dirty="0"/>
              <a:t>201</a:t>
            </a:r>
            <a:r>
              <a:rPr kumimoji="1" lang="ja-JP" altLang="en-US" dirty="0"/>
              <a:t>点取った</a:t>
            </a:r>
            <a:endParaRPr kumimoji="1" lang="en-US" altLang="ja-JP" dirty="0"/>
          </a:p>
          <a:p>
            <a:r>
              <a:rPr kumimoji="1" lang="ja-JP" altLang="en-US" dirty="0"/>
              <a:t>・この密に計測されたデータをランダムに間引くことによりまばらな計測を再現する</a:t>
            </a:r>
          </a:p>
        </p:txBody>
      </p:sp>
      <p:sp>
        <p:nvSpPr>
          <p:cNvPr id="4" name="テキスト ボックス 3">
            <a:extLst>
              <a:ext uri="{FF2B5EF4-FFF2-40B4-BE49-F238E27FC236}">
                <a16:creationId xmlns:a16="http://schemas.microsoft.com/office/drawing/2014/main" id="{1C459A4E-78FD-D096-F3C2-3F87FAC19D5D}"/>
              </a:ext>
            </a:extLst>
          </p:cNvPr>
          <p:cNvSpPr txBox="1"/>
          <p:nvPr/>
        </p:nvSpPr>
        <p:spPr>
          <a:xfrm>
            <a:off x="523875" y="200025"/>
            <a:ext cx="3419475" cy="461665"/>
          </a:xfrm>
          <a:prstGeom prst="rect">
            <a:avLst/>
          </a:prstGeom>
          <a:noFill/>
        </p:spPr>
        <p:txBody>
          <a:bodyPr wrap="square" rtlCol="0">
            <a:spAutoFit/>
          </a:bodyPr>
          <a:lstStyle/>
          <a:p>
            <a:r>
              <a:rPr kumimoji="1" lang="ja-JP" altLang="en-US" sz="2400" dirty="0"/>
              <a:t>４</a:t>
            </a:r>
            <a:r>
              <a:rPr kumimoji="1" lang="en-US" altLang="ja-JP" sz="2400" dirty="0"/>
              <a:t>.</a:t>
            </a:r>
            <a:r>
              <a:rPr kumimoji="1" lang="ja-JP" altLang="en-US" sz="2400" dirty="0"/>
              <a:t>実験手法</a:t>
            </a:r>
          </a:p>
        </p:txBody>
      </p:sp>
      <p:sp>
        <p:nvSpPr>
          <p:cNvPr id="7" name="スライド番号プレースホルダー 6">
            <a:extLst>
              <a:ext uri="{FF2B5EF4-FFF2-40B4-BE49-F238E27FC236}">
                <a16:creationId xmlns:a16="http://schemas.microsoft.com/office/drawing/2014/main" id="{3ED2AE93-5B63-5B82-13E1-C10BBE14700A}"/>
              </a:ext>
            </a:extLst>
          </p:cNvPr>
          <p:cNvSpPr>
            <a:spLocks noGrp="1"/>
          </p:cNvSpPr>
          <p:nvPr>
            <p:ph type="sldNum" sz="quarter" idx="12"/>
          </p:nvPr>
        </p:nvSpPr>
        <p:spPr/>
        <p:txBody>
          <a:bodyPr/>
          <a:lstStyle/>
          <a:p>
            <a:fld id="{3F638153-029A-49A3-8B3A-53ACE6B7588F}" type="slidenum">
              <a:rPr kumimoji="1" lang="ja-JP" altLang="en-US" smtClean="0"/>
              <a:t>15</a:t>
            </a:fld>
            <a:endParaRPr kumimoji="1" lang="ja-JP" altLang="en-US"/>
          </a:p>
        </p:txBody>
      </p:sp>
      <p:sp>
        <p:nvSpPr>
          <p:cNvPr id="10" name="テキスト ボックス 9">
            <a:extLst>
              <a:ext uri="{FF2B5EF4-FFF2-40B4-BE49-F238E27FC236}">
                <a16:creationId xmlns:a16="http://schemas.microsoft.com/office/drawing/2014/main" id="{2F3207F6-721F-9A8E-F676-D35F1EB6E073}"/>
              </a:ext>
            </a:extLst>
          </p:cNvPr>
          <p:cNvSpPr txBox="1"/>
          <p:nvPr/>
        </p:nvSpPr>
        <p:spPr>
          <a:xfrm>
            <a:off x="685948" y="3018696"/>
            <a:ext cx="6542166" cy="400110"/>
          </a:xfrm>
          <a:prstGeom prst="rect">
            <a:avLst/>
          </a:prstGeom>
          <a:noFill/>
        </p:spPr>
        <p:txBody>
          <a:bodyPr wrap="square" rtlCol="0">
            <a:spAutoFit/>
          </a:bodyPr>
          <a:lstStyle/>
          <a:p>
            <a:r>
              <a:rPr kumimoji="1" lang="ja-JP" altLang="en-US" sz="2000" dirty="0"/>
              <a:t>・まず測定した密データを用いデータを間引かず行う</a:t>
            </a:r>
          </a:p>
        </p:txBody>
      </p:sp>
    </p:spTree>
    <p:extLst>
      <p:ext uri="{BB962C8B-B14F-4D97-AF65-F5344CB8AC3E}">
        <p14:creationId xmlns:p14="http://schemas.microsoft.com/office/powerpoint/2010/main" val="41896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F5251A8-F431-0027-6C42-C3C3B43BCCF8}"/>
              </a:ext>
            </a:extLst>
          </p:cNvPr>
          <p:cNvSpPr txBox="1"/>
          <p:nvPr/>
        </p:nvSpPr>
        <p:spPr>
          <a:xfrm>
            <a:off x="1340452" y="311025"/>
            <a:ext cx="5583011" cy="461665"/>
          </a:xfrm>
          <a:prstGeom prst="rect">
            <a:avLst/>
          </a:prstGeom>
          <a:noFill/>
        </p:spPr>
        <p:txBody>
          <a:bodyPr wrap="square" rtlCol="0">
            <a:spAutoFit/>
          </a:bodyPr>
          <a:lstStyle/>
          <a:p>
            <a:pPr algn="ctr"/>
            <a:r>
              <a:rPr kumimoji="1" lang="ja-JP" altLang="en-US" sz="2400" dirty="0"/>
              <a:t>４</a:t>
            </a:r>
            <a:r>
              <a:rPr kumimoji="1" lang="en-US" altLang="ja-JP" sz="2400" dirty="0"/>
              <a:t>.</a:t>
            </a:r>
            <a:r>
              <a:rPr kumimoji="1" lang="ja-JP" altLang="en-US" sz="2400" dirty="0"/>
              <a:t>実験手法：６通りの特徴量の比較</a:t>
            </a:r>
          </a:p>
        </p:txBody>
      </p:sp>
      <p:sp>
        <p:nvSpPr>
          <p:cNvPr id="5" name="テキスト ボックス 4">
            <a:extLst>
              <a:ext uri="{FF2B5EF4-FFF2-40B4-BE49-F238E27FC236}">
                <a16:creationId xmlns:a16="http://schemas.microsoft.com/office/drawing/2014/main" id="{EA9F99FB-2510-C1DF-5AC4-E9FA1B4C8A63}"/>
              </a:ext>
            </a:extLst>
          </p:cNvPr>
          <p:cNvSpPr txBox="1"/>
          <p:nvPr/>
        </p:nvSpPr>
        <p:spPr>
          <a:xfrm>
            <a:off x="111251" y="5700759"/>
            <a:ext cx="8628438" cy="707886"/>
          </a:xfrm>
          <a:prstGeom prst="rect">
            <a:avLst/>
          </a:prstGeom>
          <a:noFill/>
        </p:spPr>
        <p:txBody>
          <a:bodyPr wrap="square" rtlCol="0">
            <a:spAutoFit/>
          </a:bodyPr>
          <a:lstStyle/>
          <a:p>
            <a:r>
              <a:rPr kumimoji="1" lang="ja-JP" altLang="en-US" sz="2000" dirty="0"/>
              <a:t>　一様性の指標である</a:t>
            </a:r>
            <a:r>
              <a:rPr kumimoji="1" lang="en-US" altLang="ja-JP" sz="2000" dirty="0"/>
              <a:t>h</a:t>
            </a:r>
            <a:r>
              <a:rPr kumimoji="1" lang="ja-JP" altLang="en-US" sz="2000" dirty="0"/>
              <a:t>を</a:t>
            </a:r>
            <a:r>
              <a:rPr kumimoji="1" lang="en-US" altLang="ja-JP" sz="2000" dirty="0"/>
              <a:t>(</a:t>
            </a:r>
            <a:r>
              <a:rPr kumimoji="1" lang="en-US" altLang="ja-JP" sz="2000" dirty="0" err="1"/>
              <a:t>x,y</a:t>
            </a:r>
            <a:r>
              <a:rPr kumimoji="1" lang="en-US" altLang="ja-JP" sz="2000" dirty="0"/>
              <a:t>)</a:t>
            </a:r>
            <a:r>
              <a:rPr kumimoji="1" lang="ja-JP" altLang="en-US" sz="2000" dirty="0"/>
              <a:t>空間について求め、性能が良いものを探す</a:t>
            </a:r>
            <a:endParaRPr kumimoji="1" lang="en-US" altLang="ja-JP" sz="2000" dirty="0"/>
          </a:p>
          <a:p>
            <a:r>
              <a:rPr kumimoji="1" lang="ja-JP" altLang="en-US" sz="2000" dirty="0"/>
              <a:t>→採用した特徴量を用いて間引いたデータについて圧縮センシングを行う。</a:t>
            </a:r>
            <a:endParaRPr kumimoji="1" lang="en-US" altLang="ja-JP" sz="2000" dirty="0"/>
          </a:p>
        </p:txBody>
      </p:sp>
      <p:sp>
        <p:nvSpPr>
          <p:cNvPr id="2" name="スライド番号プレースホルダー 1">
            <a:extLst>
              <a:ext uri="{FF2B5EF4-FFF2-40B4-BE49-F238E27FC236}">
                <a16:creationId xmlns:a16="http://schemas.microsoft.com/office/drawing/2014/main" id="{57C049DA-A3E7-C8A2-ADB5-B7A8466C93EB}"/>
              </a:ext>
            </a:extLst>
          </p:cNvPr>
          <p:cNvSpPr>
            <a:spLocks noGrp="1"/>
          </p:cNvSpPr>
          <p:nvPr>
            <p:ph type="sldNum" sz="quarter" idx="12"/>
          </p:nvPr>
        </p:nvSpPr>
        <p:spPr/>
        <p:txBody>
          <a:bodyPr/>
          <a:lstStyle/>
          <a:p>
            <a:fld id="{3F638153-029A-49A3-8B3A-53ACE6B7588F}" type="slidenum">
              <a:rPr kumimoji="1" lang="ja-JP" altLang="en-US" smtClean="0"/>
              <a:t>16</a:t>
            </a:fld>
            <a:endParaRPr kumimoji="1" lang="ja-JP" altLang="en-US"/>
          </a:p>
        </p:txBody>
      </p:sp>
      <p:pic>
        <p:nvPicPr>
          <p:cNvPr id="7" name="図 6" descr="図形&#10;&#10;中程度の精度で自動的に生成された説明">
            <a:extLst>
              <a:ext uri="{FF2B5EF4-FFF2-40B4-BE49-F238E27FC236}">
                <a16:creationId xmlns:a16="http://schemas.microsoft.com/office/drawing/2014/main" id="{867EDAB9-C773-9085-41C3-7FDD67074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1286649"/>
            <a:ext cx="6693433" cy="3900151"/>
          </a:xfrm>
          <a:prstGeom prst="rect">
            <a:avLst/>
          </a:prstGeom>
        </p:spPr>
      </p:pic>
    </p:spTree>
    <p:extLst>
      <p:ext uri="{BB962C8B-B14F-4D97-AF65-F5344CB8AC3E}">
        <p14:creationId xmlns:p14="http://schemas.microsoft.com/office/powerpoint/2010/main" val="153228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パソコンの画面&#10;&#10;中程度の精度で自動的に生成された説明">
            <a:extLst>
              <a:ext uri="{FF2B5EF4-FFF2-40B4-BE49-F238E27FC236}">
                <a16:creationId xmlns:a16="http://schemas.microsoft.com/office/drawing/2014/main" id="{7B7093DE-82F8-5827-B908-685459ACB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3" y="674281"/>
            <a:ext cx="3153744" cy="1668228"/>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19A87FF4-4CF9-81AD-A423-9A986F8B4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524" y="638400"/>
            <a:ext cx="3101533" cy="1704109"/>
          </a:xfrm>
          <a:prstGeom prst="rect">
            <a:avLst/>
          </a:prstGeom>
        </p:spPr>
      </p:pic>
      <p:pic>
        <p:nvPicPr>
          <p:cNvPr id="9" name="図 8" descr="パソコンの画面&#10;&#10;低い精度で自動的に生成された説明">
            <a:extLst>
              <a:ext uri="{FF2B5EF4-FFF2-40B4-BE49-F238E27FC236}">
                <a16:creationId xmlns:a16="http://schemas.microsoft.com/office/drawing/2014/main" id="{99432D41-CF3C-A934-0A77-EEDBFC7F2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3" y="2714303"/>
            <a:ext cx="3101533" cy="1668229"/>
          </a:xfrm>
          <a:prstGeom prst="rect">
            <a:avLst/>
          </a:prstGeom>
        </p:spPr>
      </p:pic>
      <p:pic>
        <p:nvPicPr>
          <p:cNvPr id="11" name="図 10" descr="パソコンの画面&#10;&#10;低い精度で自動的に生成された説明">
            <a:extLst>
              <a:ext uri="{FF2B5EF4-FFF2-40B4-BE49-F238E27FC236}">
                <a16:creationId xmlns:a16="http://schemas.microsoft.com/office/drawing/2014/main" id="{7533C73C-04C6-A045-9BF4-36B63362B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24" y="2714303"/>
            <a:ext cx="3145838" cy="1704109"/>
          </a:xfrm>
          <a:prstGeom prst="rect">
            <a:avLst/>
          </a:prstGeom>
        </p:spPr>
      </p:pic>
      <p:pic>
        <p:nvPicPr>
          <p:cNvPr id="13" name="図 12" descr="パソコンの画面&#10;&#10;低い精度で自動的に生成された説明">
            <a:extLst>
              <a:ext uri="{FF2B5EF4-FFF2-40B4-BE49-F238E27FC236}">
                <a16:creationId xmlns:a16="http://schemas.microsoft.com/office/drawing/2014/main" id="{599426B7-E1EA-D3D8-2A95-8B76B64B0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2" y="4754327"/>
            <a:ext cx="3101534" cy="1729548"/>
          </a:xfrm>
          <a:prstGeom prst="rect">
            <a:avLst/>
          </a:prstGeom>
        </p:spPr>
      </p:pic>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D123D5C8-FEBE-363E-16B1-F8BDE1686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49" y="4753183"/>
            <a:ext cx="3256409" cy="1742633"/>
          </a:xfrm>
          <a:prstGeom prst="rect">
            <a:avLst/>
          </a:prstGeom>
        </p:spPr>
      </p:pic>
      <p:pic>
        <p:nvPicPr>
          <p:cNvPr id="19" name="図 18">
            <a:extLst>
              <a:ext uri="{FF2B5EF4-FFF2-40B4-BE49-F238E27FC236}">
                <a16:creationId xmlns:a16="http://schemas.microsoft.com/office/drawing/2014/main" id="{695E93E7-14EF-4334-F6E4-3E4E85044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442" y="2399800"/>
            <a:ext cx="3210373" cy="257211"/>
          </a:xfrm>
          <a:prstGeom prst="rect">
            <a:avLst/>
          </a:prstGeom>
        </p:spPr>
      </p:pic>
      <p:sp>
        <p:nvSpPr>
          <p:cNvPr id="4" name="テキスト ボックス 3">
            <a:extLst>
              <a:ext uri="{FF2B5EF4-FFF2-40B4-BE49-F238E27FC236}">
                <a16:creationId xmlns:a16="http://schemas.microsoft.com/office/drawing/2014/main" id="{1D5D1D1C-F7DE-9BAC-C8B8-706C7E424A1B}"/>
              </a:ext>
            </a:extLst>
          </p:cNvPr>
          <p:cNvSpPr txBox="1"/>
          <p:nvPr/>
        </p:nvSpPr>
        <p:spPr>
          <a:xfrm>
            <a:off x="1495425" y="152400"/>
            <a:ext cx="3409950" cy="369332"/>
          </a:xfrm>
          <a:prstGeom prst="rect">
            <a:avLst/>
          </a:prstGeom>
          <a:noFill/>
        </p:spPr>
        <p:txBody>
          <a:bodyPr wrap="square" rtlCol="0">
            <a:spAutoFit/>
          </a:bodyPr>
          <a:lstStyle/>
          <a:p>
            <a:r>
              <a:rPr kumimoji="1" lang="ja-JP" altLang="en-US" dirty="0"/>
              <a:t>４</a:t>
            </a:r>
            <a:r>
              <a:rPr kumimoji="1" lang="en-US" altLang="ja-JP" dirty="0"/>
              <a:t>.</a:t>
            </a:r>
            <a:r>
              <a:rPr kumimoji="1" lang="ja-JP" altLang="en-US" dirty="0"/>
              <a:t>特徴量の選択</a:t>
            </a:r>
          </a:p>
        </p:txBody>
      </p:sp>
      <p:pic>
        <p:nvPicPr>
          <p:cNvPr id="6" name="図 5">
            <a:extLst>
              <a:ext uri="{FF2B5EF4-FFF2-40B4-BE49-F238E27FC236}">
                <a16:creationId xmlns:a16="http://schemas.microsoft.com/office/drawing/2014/main" id="{0853B303-4D19-CC2B-D68E-A824624204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5106" y="2395764"/>
            <a:ext cx="3924674" cy="248227"/>
          </a:xfrm>
          <a:prstGeom prst="rect">
            <a:avLst/>
          </a:prstGeom>
        </p:spPr>
      </p:pic>
      <p:pic>
        <p:nvPicPr>
          <p:cNvPr id="8" name="図 7">
            <a:extLst>
              <a:ext uri="{FF2B5EF4-FFF2-40B4-BE49-F238E27FC236}">
                <a16:creationId xmlns:a16="http://schemas.microsoft.com/office/drawing/2014/main" id="{28CC8834-ED64-C06D-173B-46FE91DE01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533" y="4468013"/>
            <a:ext cx="3837316" cy="257211"/>
          </a:xfrm>
          <a:prstGeom prst="rect">
            <a:avLst/>
          </a:prstGeom>
        </p:spPr>
      </p:pic>
      <p:pic>
        <p:nvPicPr>
          <p:cNvPr id="12" name="図 11">
            <a:extLst>
              <a:ext uri="{FF2B5EF4-FFF2-40B4-BE49-F238E27FC236}">
                <a16:creationId xmlns:a16="http://schemas.microsoft.com/office/drawing/2014/main" id="{EFEAFD0E-D0B1-FBDB-2453-DBC8105847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9238" y="4509644"/>
            <a:ext cx="3256409" cy="217595"/>
          </a:xfrm>
          <a:prstGeom prst="rect">
            <a:avLst/>
          </a:prstGeom>
        </p:spPr>
      </p:pic>
      <p:pic>
        <p:nvPicPr>
          <p:cNvPr id="16" name="図 15">
            <a:extLst>
              <a:ext uri="{FF2B5EF4-FFF2-40B4-BE49-F238E27FC236}">
                <a16:creationId xmlns:a16="http://schemas.microsoft.com/office/drawing/2014/main" id="{33AAFD6E-D99A-D41D-59EC-2AD2335CEA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81" y="6481240"/>
            <a:ext cx="3596455" cy="269173"/>
          </a:xfrm>
          <a:prstGeom prst="rect">
            <a:avLst/>
          </a:prstGeom>
        </p:spPr>
      </p:pic>
      <p:pic>
        <p:nvPicPr>
          <p:cNvPr id="18" name="図 17">
            <a:extLst>
              <a:ext uri="{FF2B5EF4-FFF2-40B4-BE49-F238E27FC236}">
                <a16:creationId xmlns:a16="http://schemas.microsoft.com/office/drawing/2014/main" id="{72789C98-9B5F-8C40-D2D2-2FD4D0F85A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38561" y="6544759"/>
            <a:ext cx="3617762" cy="324463"/>
          </a:xfrm>
          <a:prstGeom prst="rect">
            <a:avLst/>
          </a:prstGeom>
        </p:spPr>
      </p:pic>
      <p:sp>
        <p:nvSpPr>
          <p:cNvPr id="2" name="スライド番号プレースホルダー 1">
            <a:extLst>
              <a:ext uri="{FF2B5EF4-FFF2-40B4-BE49-F238E27FC236}">
                <a16:creationId xmlns:a16="http://schemas.microsoft.com/office/drawing/2014/main" id="{A8C53139-4FE4-6B0A-6ECE-E0CBCA6D39A8}"/>
              </a:ext>
            </a:extLst>
          </p:cNvPr>
          <p:cNvSpPr>
            <a:spLocks noGrp="1"/>
          </p:cNvSpPr>
          <p:nvPr>
            <p:ph type="sldNum" sz="quarter" idx="12"/>
          </p:nvPr>
        </p:nvSpPr>
        <p:spPr/>
        <p:txBody>
          <a:bodyPr/>
          <a:lstStyle/>
          <a:p>
            <a:fld id="{3F638153-029A-49A3-8B3A-53ACE6B7588F}" type="slidenum">
              <a:rPr kumimoji="1" lang="ja-JP" altLang="en-US" smtClean="0"/>
              <a:t>17</a:t>
            </a:fld>
            <a:endParaRPr kumimoji="1" lang="ja-JP" altLang="en-US"/>
          </a:p>
        </p:txBody>
      </p:sp>
    </p:spTree>
    <p:extLst>
      <p:ext uri="{BB962C8B-B14F-4D97-AF65-F5344CB8AC3E}">
        <p14:creationId xmlns:p14="http://schemas.microsoft.com/office/powerpoint/2010/main" val="1065917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3CB11EE-536E-A3F2-AAEE-1F0C3B77D87F}"/>
              </a:ext>
            </a:extLst>
          </p:cNvPr>
          <p:cNvPicPr>
            <a:picLocks noChangeAspect="1"/>
          </p:cNvPicPr>
          <p:nvPr/>
        </p:nvPicPr>
        <p:blipFill rotWithShape="1">
          <a:blip r:embed="rId3"/>
          <a:srcRect t="8373" r="34720" b="81536"/>
          <a:stretch/>
        </p:blipFill>
        <p:spPr>
          <a:xfrm>
            <a:off x="1271024" y="1409700"/>
            <a:ext cx="5615551" cy="533400"/>
          </a:xfrm>
          <a:prstGeom prst="rect">
            <a:avLst/>
          </a:prstGeom>
        </p:spPr>
      </p:pic>
      <p:pic>
        <p:nvPicPr>
          <p:cNvPr id="3" name="図 2">
            <a:extLst>
              <a:ext uri="{FF2B5EF4-FFF2-40B4-BE49-F238E27FC236}">
                <a16:creationId xmlns:a16="http://schemas.microsoft.com/office/drawing/2014/main" id="{BAF9EEFB-D874-05FA-512A-6E53B0875766}"/>
              </a:ext>
            </a:extLst>
          </p:cNvPr>
          <p:cNvPicPr>
            <a:picLocks noChangeAspect="1"/>
          </p:cNvPicPr>
          <p:nvPr/>
        </p:nvPicPr>
        <p:blipFill rotWithShape="1">
          <a:blip r:embed="rId3"/>
          <a:srcRect t="91267" r="34720" b="264"/>
          <a:stretch/>
        </p:blipFill>
        <p:spPr>
          <a:xfrm>
            <a:off x="1271024" y="2019300"/>
            <a:ext cx="5615551" cy="447675"/>
          </a:xfrm>
          <a:prstGeom prst="rect">
            <a:avLst/>
          </a:prstGeom>
        </p:spPr>
      </p:pic>
      <p:sp>
        <p:nvSpPr>
          <p:cNvPr id="4" name="テキスト ボックス 3">
            <a:extLst>
              <a:ext uri="{FF2B5EF4-FFF2-40B4-BE49-F238E27FC236}">
                <a16:creationId xmlns:a16="http://schemas.microsoft.com/office/drawing/2014/main" id="{29801DCF-58B8-F546-499A-803440A1452D}"/>
              </a:ext>
            </a:extLst>
          </p:cNvPr>
          <p:cNvSpPr txBox="1"/>
          <p:nvPr/>
        </p:nvSpPr>
        <p:spPr>
          <a:xfrm>
            <a:off x="1028700" y="3067587"/>
            <a:ext cx="6905625" cy="1015663"/>
          </a:xfrm>
          <a:prstGeom prst="rect">
            <a:avLst/>
          </a:prstGeom>
          <a:noFill/>
        </p:spPr>
        <p:txBody>
          <a:bodyPr wrap="square" rtlCol="0">
            <a:spAutoFit/>
          </a:bodyPr>
          <a:lstStyle/>
          <a:p>
            <a:r>
              <a:rPr kumimoji="1" lang="ja-JP" altLang="en-US" sz="2000" dirty="0"/>
              <a:t>・パイプの位置を推定できている</a:t>
            </a:r>
            <a:endParaRPr kumimoji="1" lang="en-US" altLang="ja-JP" sz="2000" dirty="0"/>
          </a:p>
          <a:p>
            <a:r>
              <a:rPr kumimoji="1" lang="ja-JP" altLang="en-US" sz="2000" dirty="0"/>
              <a:t>・特に向きまで推定できていることが重要である</a:t>
            </a:r>
            <a:endParaRPr kumimoji="1" lang="en-US" altLang="ja-JP" sz="2000" dirty="0"/>
          </a:p>
          <a:p>
            <a:r>
              <a:rPr kumimoji="1" lang="ja-JP" altLang="en-US" sz="2000" dirty="0"/>
              <a:t>・スパースな反応</a:t>
            </a:r>
          </a:p>
        </p:txBody>
      </p:sp>
      <p:sp>
        <p:nvSpPr>
          <p:cNvPr id="5" name="テキスト ボックス 4">
            <a:extLst>
              <a:ext uri="{FF2B5EF4-FFF2-40B4-BE49-F238E27FC236}">
                <a16:creationId xmlns:a16="http://schemas.microsoft.com/office/drawing/2014/main" id="{E2A6037B-C44F-55AB-0887-0AE7E1C55E9B}"/>
              </a:ext>
            </a:extLst>
          </p:cNvPr>
          <p:cNvSpPr txBox="1"/>
          <p:nvPr/>
        </p:nvSpPr>
        <p:spPr>
          <a:xfrm>
            <a:off x="1495425" y="152400"/>
            <a:ext cx="3409950" cy="584775"/>
          </a:xfrm>
          <a:prstGeom prst="rect">
            <a:avLst/>
          </a:prstGeom>
          <a:noFill/>
        </p:spPr>
        <p:txBody>
          <a:bodyPr wrap="square" rtlCol="0">
            <a:spAutoFit/>
          </a:bodyPr>
          <a:lstStyle/>
          <a:p>
            <a:r>
              <a:rPr kumimoji="1" lang="ja-JP" altLang="en-US" sz="3200" dirty="0"/>
              <a:t>４</a:t>
            </a:r>
            <a:r>
              <a:rPr kumimoji="1" lang="en-US" altLang="ja-JP" sz="3200" dirty="0"/>
              <a:t>.</a:t>
            </a:r>
            <a:r>
              <a:rPr kumimoji="1" lang="ja-JP" altLang="en-US" sz="3200" dirty="0"/>
              <a:t>特徴量の選択</a:t>
            </a:r>
          </a:p>
        </p:txBody>
      </p:sp>
      <p:sp>
        <p:nvSpPr>
          <p:cNvPr id="6" name="テキスト ボックス 5">
            <a:extLst>
              <a:ext uri="{FF2B5EF4-FFF2-40B4-BE49-F238E27FC236}">
                <a16:creationId xmlns:a16="http://schemas.microsoft.com/office/drawing/2014/main" id="{CF536FFA-C645-A10D-4A32-79C46957AF11}"/>
              </a:ext>
            </a:extLst>
          </p:cNvPr>
          <p:cNvSpPr txBox="1"/>
          <p:nvPr/>
        </p:nvSpPr>
        <p:spPr>
          <a:xfrm>
            <a:off x="676275" y="4648200"/>
            <a:ext cx="7839075" cy="954107"/>
          </a:xfrm>
          <a:prstGeom prst="rect">
            <a:avLst/>
          </a:prstGeom>
          <a:noFill/>
        </p:spPr>
        <p:txBody>
          <a:bodyPr wrap="square" rtlCol="0">
            <a:spAutoFit/>
          </a:bodyPr>
          <a:lstStyle/>
          <a:p>
            <a:r>
              <a:rPr kumimoji="1" lang="ja-JP" altLang="en-US" sz="2800" dirty="0"/>
              <a:t>→この二つの手法と比較として通常の散乱をベクトル</a:t>
            </a:r>
            <a:r>
              <a:rPr kumimoji="1" lang="en-US" altLang="ja-JP" sz="2800" dirty="0"/>
              <a:t>S</a:t>
            </a:r>
            <a:r>
              <a:rPr kumimoji="1" lang="ja-JP" altLang="en-US" sz="2800" dirty="0"/>
              <a:t>を用いて、比較実験とする。</a:t>
            </a:r>
          </a:p>
        </p:txBody>
      </p:sp>
      <p:sp>
        <p:nvSpPr>
          <p:cNvPr id="7" name="スライド番号プレースホルダー 6">
            <a:extLst>
              <a:ext uri="{FF2B5EF4-FFF2-40B4-BE49-F238E27FC236}">
                <a16:creationId xmlns:a16="http://schemas.microsoft.com/office/drawing/2014/main" id="{97C8049D-1414-E338-8DCE-E56DE417608E}"/>
              </a:ext>
            </a:extLst>
          </p:cNvPr>
          <p:cNvSpPr>
            <a:spLocks noGrp="1"/>
          </p:cNvSpPr>
          <p:nvPr>
            <p:ph type="sldNum" sz="quarter" idx="12"/>
          </p:nvPr>
        </p:nvSpPr>
        <p:spPr/>
        <p:txBody>
          <a:bodyPr/>
          <a:lstStyle/>
          <a:p>
            <a:fld id="{3F638153-029A-49A3-8B3A-53ACE6B7588F}" type="slidenum">
              <a:rPr kumimoji="1" lang="ja-JP" altLang="en-US" smtClean="0"/>
              <a:t>18</a:t>
            </a:fld>
            <a:endParaRPr kumimoji="1" lang="ja-JP" altLang="en-US"/>
          </a:p>
        </p:txBody>
      </p:sp>
    </p:spTree>
    <p:extLst>
      <p:ext uri="{BB962C8B-B14F-4D97-AF65-F5344CB8AC3E}">
        <p14:creationId xmlns:p14="http://schemas.microsoft.com/office/powerpoint/2010/main" val="410856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8F089D-4288-8BE1-1892-976A591E5364}"/>
              </a:ext>
            </a:extLst>
          </p:cNvPr>
          <p:cNvSpPr txBox="1"/>
          <p:nvPr/>
        </p:nvSpPr>
        <p:spPr>
          <a:xfrm>
            <a:off x="400732" y="1395586"/>
            <a:ext cx="7962900" cy="1569660"/>
          </a:xfrm>
          <a:prstGeom prst="rect">
            <a:avLst/>
          </a:prstGeom>
          <a:noFill/>
        </p:spPr>
        <p:txBody>
          <a:bodyPr wrap="square" rtlCol="0">
            <a:spAutoFit/>
          </a:bodyPr>
          <a:lstStyle/>
          <a:p>
            <a:r>
              <a:rPr kumimoji="1" lang="ja-JP" altLang="en-US" sz="2400" dirty="0"/>
              <a:t>・データを間引き、圧縮センシングを実際に用いる</a:t>
            </a:r>
            <a:endParaRPr kumimoji="1" lang="en-US" altLang="ja-JP" sz="2400" dirty="0"/>
          </a:p>
          <a:p>
            <a:r>
              <a:rPr kumimoji="1" lang="ja-JP" altLang="en-US" sz="2400" dirty="0"/>
              <a:t>→密データの</a:t>
            </a:r>
            <a:r>
              <a:rPr kumimoji="1" lang="en-US" altLang="ja-JP" sz="2400" dirty="0"/>
              <a:t>1/5</a:t>
            </a:r>
            <a:r>
              <a:rPr kumimoji="1" lang="ja-JP" altLang="en-US" sz="2400" dirty="0"/>
              <a:t>だけランダム抽出。</a:t>
            </a:r>
            <a:endParaRPr kumimoji="1" lang="en-US" altLang="ja-JP" sz="2400" dirty="0"/>
          </a:p>
          <a:p>
            <a:r>
              <a:rPr kumimoji="1" lang="ja-JP" altLang="en-US" sz="2400" dirty="0"/>
              <a:t>　評価関数</a:t>
            </a:r>
            <a:r>
              <a:rPr kumimoji="1" lang="en-US" altLang="ja-JP" sz="2400" dirty="0"/>
              <a:t>g</a:t>
            </a:r>
            <a:r>
              <a:rPr kumimoji="1" lang="ja-JP" altLang="en-US" sz="2400" dirty="0"/>
              <a:t>を一様性</a:t>
            </a:r>
            <a:r>
              <a:rPr kumimoji="1" lang="en-US" altLang="ja-JP" sz="2400" dirty="0"/>
              <a:t>h</a:t>
            </a:r>
            <a:r>
              <a:rPr kumimoji="1" lang="ja-JP" altLang="en-US" sz="2400" dirty="0"/>
              <a:t>の計算によって求め、更新</a:t>
            </a:r>
            <a:endParaRPr kumimoji="1" lang="en-US" altLang="ja-JP" sz="2400" dirty="0"/>
          </a:p>
          <a:p>
            <a:r>
              <a:rPr kumimoji="1" lang="ja-JP" altLang="en-US" sz="2400" dirty="0"/>
              <a:t>→</a:t>
            </a:r>
            <a:r>
              <a:rPr kumimoji="1" lang="en-US" altLang="ja-JP" sz="2400" dirty="0"/>
              <a:t>10</a:t>
            </a:r>
            <a:r>
              <a:rPr kumimoji="1" lang="ja-JP" altLang="en-US" sz="2400" dirty="0"/>
              <a:t>回行う</a:t>
            </a:r>
          </a:p>
        </p:txBody>
      </p:sp>
      <p:sp>
        <p:nvSpPr>
          <p:cNvPr id="4" name="テキスト ボックス 3">
            <a:extLst>
              <a:ext uri="{FF2B5EF4-FFF2-40B4-BE49-F238E27FC236}">
                <a16:creationId xmlns:a16="http://schemas.microsoft.com/office/drawing/2014/main" id="{E0B10A93-AE8B-C7EA-4D8F-155EEB610B5F}"/>
              </a:ext>
            </a:extLst>
          </p:cNvPr>
          <p:cNvSpPr txBox="1"/>
          <p:nvPr/>
        </p:nvSpPr>
        <p:spPr>
          <a:xfrm>
            <a:off x="1495425" y="152400"/>
            <a:ext cx="7485438" cy="584775"/>
          </a:xfrm>
          <a:prstGeom prst="rect">
            <a:avLst/>
          </a:prstGeom>
          <a:noFill/>
        </p:spPr>
        <p:txBody>
          <a:bodyPr wrap="square" rtlCol="0">
            <a:spAutoFit/>
          </a:bodyPr>
          <a:lstStyle/>
          <a:p>
            <a:r>
              <a:rPr kumimoji="1" lang="ja-JP" altLang="en-US" sz="3200" dirty="0"/>
              <a:t>４</a:t>
            </a:r>
            <a:r>
              <a:rPr kumimoji="1" lang="en-US" altLang="ja-JP" sz="3200" dirty="0"/>
              <a:t>.</a:t>
            </a:r>
            <a:r>
              <a:rPr kumimoji="1" lang="ja-JP" altLang="en-US" sz="3200" dirty="0"/>
              <a:t>圧縮センシングの適用</a:t>
            </a:r>
          </a:p>
        </p:txBody>
      </p:sp>
      <p:sp>
        <p:nvSpPr>
          <p:cNvPr id="3" name="スライド番号プレースホルダー 2">
            <a:extLst>
              <a:ext uri="{FF2B5EF4-FFF2-40B4-BE49-F238E27FC236}">
                <a16:creationId xmlns:a16="http://schemas.microsoft.com/office/drawing/2014/main" id="{E90E281C-F8D7-C0A2-7012-1C3BF2DAC8F3}"/>
              </a:ext>
            </a:extLst>
          </p:cNvPr>
          <p:cNvSpPr>
            <a:spLocks noGrp="1"/>
          </p:cNvSpPr>
          <p:nvPr>
            <p:ph type="sldNum" sz="quarter" idx="12"/>
          </p:nvPr>
        </p:nvSpPr>
        <p:spPr/>
        <p:txBody>
          <a:bodyPr/>
          <a:lstStyle/>
          <a:p>
            <a:fld id="{3F638153-029A-49A3-8B3A-53ACE6B7588F}" type="slidenum">
              <a:rPr kumimoji="1" lang="ja-JP" altLang="en-US" smtClean="0"/>
              <a:t>19</a:t>
            </a:fld>
            <a:endParaRPr kumimoji="1" lang="ja-JP" altLang="en-US"/>
          </a:p>
        </p:txBody>
      </p:sp>
      <p:pic>
        <p:nvPicPr>
          <p:cNvPr id="6" name="図 5" descr="ipod が含まれている画像&#10;&#10;自動的に生成された説明">
            <a:extLst>
              <a:ext uri="{FF2B5EF4-FFF2-40B4-BE49-F238E27FC236}">
                <a16:creationId xmlns:a16="http://schemas.microsoft.com/office/drawing/2014/main" id="{88EB638A-1EA3-0228-31F0-5DD923AA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3892754"/>
            <a:ext cx="4947071" cy="2782728"/>
          </a:xfrm>
          <a:prstGeom prst="rect">
            <a:avLst/>
          </a:prstGeom>
        </p:spPr>
      </p:pic>
      <p:pic>
        <p:nvPicPr>
          <p:cNvPr id="8" name="図 7" descr="図形 が含まれている画像&#10;&#10;自動的に生成された説明">
            <a:extLst>
              <a:ext uri="{FF2B5EF4-FFF2-40B4-BE49-F238E27FC236}">
                <a16:creationId xmlns:a16="http://schemas.microsoft.com/office/drawing/2014/main" id="{4E59ECC2-4BA2-153E-DA69-89A02076188B}"/>
              </a:ext>
            </a:extLst>
          </p:cNvPr>
          <p:cNvPicPr>
            <a:picLocks noChangeAspect="1"/>
          </p:cNvPicPr>
          <p:nvPr/>
        </p:nvPicPr>
        <p:blipFill rotWithShape="1">
          <a:blip r:embed="rId3">
            <a:extLst>
              <a:ext uri="{28A0092B-C50C-407E-A947-70E740481C1C}">
                <a14:useLocalDpi xmlns:a14="http://schemas.microsoft.com/office/drawing/2010/main" val="0"/>
              </a:ext>
            </a:extLst>
          </a:blip>
          <a:srcRect l="22708"/>
          <a:stretch/>
        </p:blipFill>
        <p:spPr>
          <a:xfrm>
            <a:off x="4382182" y="3892754"/>
            <a:ext cx="3823680" cy="2782728"/>
          </a:xfrm>
          <a:prstGeom prst="rect">
            <a:avLst/>
          </a:prstGeom>
        </p:spPr>
      </p:pic>
    </p:spTree>
    <p:extLst>
      <p:ext uri="{BB962C8B-B14F-4D97-AF65-F5344CB8AC3E}">
        <p14:creationId xmlns:p14="http://schemas.microsoft.com/office/powerpoint/2010/main" val="71710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1189AA-16CB-BA62-9C31-18A252E4BBC9}"/>
              </a:ext>
            </a:extLst>
          </p:cNvPr>
          <p:cNvSpPr>
            <a:spLocks noGrp="1"/>
          </p:cNvSpPr>
          <p:nvPr>
            <p:ph type="title"/>
          </p:nvPr>
        </p:nvSpPr>
        <p:spPr>
          <a:xfrm>
            <a:off x="628650" y="365126"/>
            <a:ext cx="6166433" cy="473773"/>
          </a:xfrm>
        </p:spPr>
        <p:txBody>
          <a:bodyPr>
            <a:noAutofit/>
          </a:bodyPr>
          <a:lstStyle/>
          <a:p>
            <a:r>
              <a:rPr lang="ja-JP" altLang="en-US" sz="2800" dirty="0"/>
              <a:t>目次</a:t>
            </a:r>
          </a:p>
        </p:txBody>
      </p:sp>
      <p:sp>
        <p:nvSpPr>
          <p:cNvPr id="4" name="スライド番号プレースホルダー 3">
            <a:extLst>
              <a:ext uri="{FF2B5EF4-FFF2-40B4-BE49-F238E27FC236}">
                <a16:creationId xmlns:a16="http://schemas.microsoft.com/office/drawing/2014/main" id="{022FDA40-B163-AA6A-2B11-0D3E3668B846}"/>
              </a:ext>
            </a:extLst>
          </p:cNvPr>
          <p:cNvSpPr>
            <a:spLocks noGrp="1"/>
          </p:cNvSpPr>
          <p:nvPr>
            <p:ph type="sldNum" sz="quarter" idx="12"/>
          </p:nvPr>
        </p:nvSpPr>
        <p:spPr/>
        <p:txBody>
          <a:bodyPr/>
          <a:lstStyle/>
          <a:p>
            <a:fld id="{3F638153-029A-49A3-8B3A-53ACE6B7588F}"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A7D8A83D-A900-7D69-16F4-36CBBC032579}"/>
              </a:ext>
            </a:extLst>
          </p:cNvPr>
          <p:cNvSpPr txBox="1"/>
          <p:nvPr/>
        </p:nvSpPr>
        <p:spPr>
          <a:xfrm>
            <a:off x="562062" y="1568741"/>
            <a:ext cx="7625593" cy="3686458"/>
          </a:xfrm>
          <a:prstGeom prst="rect">
            <a:avLst/>
          </a:prstGeom>
          <a:noFill/>
        </p:spPr>
        <p:txBody>
          <a:bodyPr wrap="square" rtlCol="0">
            <a:spAutoFit/>
          </a:bodyPr>
          <a:lstStyle/>
          <a:p>
            <a:pPr>
              <a:lnSpc>
                <a:spcPct val="200000"/>
              </a:lnSpc>
            </a:pPr>
            <a:r>
              <a:rPr kumimoji="1" lang="ja-JP" altLang="en-US" sz="2400" dirty="0"/>
              <a:t>１．研究目的と背景</a:t>
            </a:r>
            <a:endParaRPr kumimoji="1" lang="en-US" altLang="ja-JP" sz="2400" dirty="0"/>
          </a:p>
          <a:p>
            <a:pPr>
              <a:lnSpc>
                <a:spcPct val="200000"/>
              </a:lnSpc>
            </a:pPr>
            <a:r>
              <a:rPr kumimoji="1" lang="ja-JP" altLang="en-US" sz="2400" dirty="0"/>
              <a:t>２．関連知識と先行研究</a:t>
            </a:r>
            <a:endParaRPr kumimoji="1" lang="en-US" altLang="ja-JP" sz="2400" dirty="0"/>
          </a:p>
          <a:p>
            <a:pPr>
              <a:lnSpc>
                <a:spcPct val="200000"/>
              </a:lnSpc>
            </a:pPr>
            <a:r>
              <a:rPr kumimoji="1" lang="ja-JP" altLang="en-US" sz="2400" dirty="0"/>
              <a:t>３．提案手法</a:t>
            </a:r>
            <a:endParaRPr kumimoji="1" lang="en-US" altLang="ja-JP" sz="2400" dirty="0"/>
          </a:p>
          <a:p>
            <a:pPr>
              <a:lnSpc>
                <a:spcPct val="200000"/>
              </a:lnSpc>
            </a:pPr>
            <a:r>
              <a:rPr kumimoji="1" lang="ja-JP" altLang="en-US" sz="2400" dirty="0"/>
              <a:t>４．実験手法とその結果</a:t>
            </a:r>
            <a:endParaRPr kumimoji="1" lang="en-US" altLang="ja-JP" sz="2400" dirty="0"/>
          </a:p>
          <a:p>
            <a:pPr>
              <a:lnSpc>
                <a:spcPct val="200000"/>
              </a:lnSpc>
            </a:pPr>
            <a:r>
              <a:rPr kumimoji="1" lang="ja-JP" altLang="en-US" sz="2400" dirty="0"/>
              <a:t>５．まとめと今後の展望</a:t>
            </a:r>
          </a:p>
        </p:txBody>
      </p:sp>
    </p:spTree>
    <p:extLst>
      <p:ext uri="{BB962C8B-B14F-4D97-AF65-F5344CB8AC3E}">
        <p14:creationId xmlns:p14="http://schemas.microsoft.com/office/powerpoint/2010/main" val="2075973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643C7E-D6D3-EF97-E736-C05BF84E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50" y="1405173"/>
            <a:ext cx="3675605" cy="2579487"/>
          </a:xfrm>
          <a:prstGeom prst="rect">
            <a:avLst/>
          </a:prstGeom>
        </p:spPr>
      </p:pic>
      <p:pic>
        <p:nvPicPr>
          <p:cNvPr id="5" name="図 4">
            <a:extLst>
              <a:ext uri="{FF2B5EF4-FFF2-40B4-BE49-F238E27FC236}">
                <a16:creationId xmlns:a16="http://schemas.microsoft.com/office/drawing/2014/main" id="{AA64B2A6-1CA2-FCC3-10AD-BE1945C23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424221"/>
            <a:ext cx="3667125" cy="2560439"/>
          </a:xfrm>
          <a:prstGeom prst="rect">
            <a:avLst/>
          </a:prstGeom>
        </p:spPr>
      </p:pic>
      <p:sp>
        <p:nvSpPr>
          <p:cNvPr id="6" name="テキスト ボックス 5">
            <a:extLst>
              <a:ext uri="{FF2B5EF4-FFF2-40B4-BE49-F238E27FC236}">
                <a16:creationId xmlns:a16="http://schemas.microsoft.com/office/drawing/2014/main" id="{A9245D79-428B-3792-FFAD-1DFA1EC5AB99}"/>
              </a:ext>
            </a:extLst>
          </p:cNvPr>
          <p:cNvSpPr txBox="1"/>
          <p:nvPr/>
        </p:nvSpPr>
        <p:spPr>
          <a:xfrm>
            <a:off x="2752725" y="514350"/>
            <a:ext cx="4170738" cy="369332"/>
          </a:xfrm>
          <a:prstGeom prst="rect">
            <a:avLst/>
          </a:prstGeom>
          <a:noFill/>
        </p:spPr>
        <p:txBody>
          <a:bodyPr wrap="square" rtlCol="0">
            <a:spAutoFit/>
          </a:bodyPr>
          <a:lstStyle/>
          <a:p>
            <a:r>
              <a:rPr kumimoji="1" lang="ja-JP" altLang="en-US" dirty="0"/>
              <a:t>４</a:t>
            </a:r>
            <a:r>
              <a:rPr kumimoji="1" lang="en-US" altLang="ja-JP" dirty="0"/>
              <a:t>.</a:t>
            </a:r>
            <a:r>
              <a:rPr kumimoji="1" lang="ja-JP" altLang="en-US" dirty="0"/>
              <a:t>散乱行列を特徴量としたときの補間</a:t>
            </a:r>
          </a:p>
        </p:txBody>
      </p:sp>
      <p:sp>
        <p:nvSpPr>
          <p:cNvPr id="7" name="テキスト ボックス 6">
            <a:extLst>
              <a:ext uri="{FF2B5EF4-FFF2-40B4-BE49-F238E27FC236}">
                <a16:creationId xmlns:a16="http://schemas.microsoft.com/office/drawing/2014/main" id="{80F6A5D4-7CFC-3EBE-2652-B31CD9584D62}"/>
              </a:ext>
            </a:extLst>
          </p:cNvPr>
          <p:cNvSpPr txBox="1"/>
          <p:nvPr/>
        </p:nvSpPr>
        <p:spPr>
          <a:xfrm>
            <a:off x="3585339" y="4695115"/>
            <a:ext cx="5229225" cy="1477328"/>
          </a:xfrm>
          <a:prstGeom prst="rect">
            <a:avLst/>
          </a:prstGeom>
          <a:noFill/>
        </p:spPr>
        <p:txBody>
          <a:bodyPr wrap="square" rtlCol="0">
            <a:spAutoFit/>
          </a:bodyPr>
          <a:lstStyle/>
          <a:p>
            <a:r>
              <a:rPr kumimoji="1" lang="ja-JP" altLang="en-US" dirty="0"/>
              <a:t>　全体的に</a:t>
            </a:r>
            <a:r>
              <a:rPr kumimoji="1" lang="en-US" altLang="ja-JP" dirty="0"/>
              <a:t>h</a:t>
            </a:r>
            <a:r>
              <a:rPr kumimoji="1" lang="ja-JP" altLang="en-US" dirty="0"/>
              <a:t>の値が場所が場所が四隅に点在している</a:t>
            </a:r>
            <a:endParaRPr kumimoji="1" lang="en-US" altLang="ja-JP" dirty="0"/>
          </a:p>
          <a:p>
            <a:r>
              <a:rPr kumimoji="1" lang="ja-JP" altLang="en-US" dirty="0"/>
              <a:t>・パイプが埋設されている場所付近での</a:t>
            </a:r>
            <a:r>
              <a:rPr kumimoji="1" lang="en-US" altLang="ja-JP" dirty="0"/>
              <a:t>h</a:t>
            </a:r>
            <a:r>
              <a:rPr kumimoji="1" lang="ja-JP" altLang="en-US" dirty="0"/>
              <a:t>の値が弱まってしまった</a:t>
            </a:r>
            <a:endParaRPr kumimoji="1" lang="en-US" altLang="ja-JP" dirty="0"/>
          </a:p>
          <a:p>
            <a:r>
              <a:rPr kumimoji="1" lang="ja-JP" altLang="en-US" dirty="0"/>
              <a:t>・ランダムサンプリングによる影響もある。</a:t>
            </a:r>
          </a:p>
        </p:txBody>
      </p:sp>
      <p:pic>
        <p:nvPicPr>
          <p:cNvPr id="2" name="図 1" descr="テキスト, 手紙&#10;&#10;自動的に生成された説明">
            <a:extLst>
              <a:ext uri="{FF2B5EF4-FFF2-40B4-BE49-F238E27FC236}">
                <a16:creationId xmlns:a16="http://schemas.microsoft.com/office/drawing/2014/main" id="{FF09D26A-5C59-B106-2C84-5E31162EA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85" y="4672557"/>
            <a:ext cx="2581534" cy="1522443"/>
          </a:xfrm>
          <a:prstGeom prst="rect">
            <a:avLst/>
          </a:prstGeom>
        </p:spPr>
      </p:pic>
      <p:sp>
        <p:nvSpPr>
          <p:cNvPr id="4" name="テキスト ボックス 3">
            <a:extLst>
              <a:ext uri="{FF2B5EF4-FFF2-40B4-BE49-F238E27FC236}">
                <a16:creationId xmlns:a16="http://schemas.microsoft.com/office/drawing/2014/main" id="{B509D4A8-5E57-92B2-ACB2-B5863C2A3F51}"/>
              </a:ext>
            </a:extLst>
          </p:cNvPr>
          <p:cNvSpPr txBox="1"/>
          <p:nvPr/>
        </p:nvSpPr>
        <p:spPr>
          <a:xfrm>
            <a:off x="1360967" y="4104167"/>
            <a:ext cx="1941652" cy="369332"/>
          </a:xfrm>
          <a:prstGeom prst="rect">
            <a:avLst/>
          </a:prstGeom>
          <a:noFill/>
        </p:spPr>
        <p:txBody>
          <a:bodyPr wrap="square" rtlCol="0">
            <a:spAutoFit/>
          </a:bodyPr>
          <a:lstStyle/>
          <a:p>
            <a:pPr algn="ctr"/>
            <a:r>
              <a:rPr kumimoji="1" lang="ja-JP" altLang="en-US" dirty="0"/>
              <a:t>密データ</a:t>
            </a:r>
          </a:p>
        </p:txBody>
      </p:sp>
      <p:sp>
        <p:nvSpPr>
          <p:cNvPr id="8" name="テキスト ボックス 7">
            <a:extLst>
              <a:ext uri="{FF2B5EF4-FFF2-40B4-BE49-F238E27FC236}">
                <a16:creationId xmlns:a16="http://schemas.microsoft.com/office/drawing/2014/main" id="{C48618D8-3918-1C66-8254-CFD6FD4FC4FD}"/>
              </a:ext>
            </a:extLst>
          </p:cNvPr>
          <p:cNvSpPr txBox="1"/>
          <p:nvPr/>
        </p:nvSpPr>
        <p:spPr>
          <a:xfrm>
            <a:off x="5572326" y="4097447"/>
            <a:ext cx="1941652" cy="369332"/>
          </a:xfrm>
          <a:prstGeom prst="rect">
            <a:avLst/>
          </a:prstGeom>
          <a:noFill/>
        </p:spPr>
        <p:txBody>
          <a:bodyPr wrap="square" rtlCol="0">
            <a:spAutoFit/>
          </a:bodyPr>
          <a:lstStyle/>
          <a:p>
            <a:pPr algn="ctr"/>
            <a:r>
              <a:rPr kumimoji="1" lang="ja-JP" altLang="en-US" dirty="0"/>
              <a:t>間引いたデータ</a:t>
            </a:r>
          </a:p>
        </p:txBody>
      </p:sp>
      <p:sp>
        <p:nvSpPr>
          <p:cNvPr id="9" name="スライド番号プレースホルダー 8">
            <a:extLst>
              <a:ext uri="{FF2B5EF4-FFF2-40B4-BE49-F238E27FC236}">
                <a16:creationId xmlns:a16="http://schemas.microsoft.com/office/drawing/2014/main" id="{1287E524-BE22-427D-B799-C9197AB39FAC}"/>
              </a:ext>
            </a:extLst>
          </p:cNvPr>
          <p:cNvSpPr>
            <a:spLocks noGrp="1"/>
          </p:cNvSpPr>
          <p:nvPr>
            <p:ph type="sldNum" sz="quarter" idx="12"/>
          </p:nvPr>
        </p:nvSpPr>
        <p:spPr/>
        <p:txBody>
          <a:bodyPr/>
          <a:lstStyle/>
          <a:p>
            <a:fld id="{3F638153-029A-49A3-8B3A-53ACE6B7588F}" type="slidenum">
              <a:rPr kumimoji="1" lang="ja-JP" altLang="en-US" smtClean="0"/>
              <a:t>20</a:t>
            </a:fld>
            <a:endParaRPr kumimoji="1" lang="ja-JP" altLang="en-US"/>
          </a:p>
        </p:txBody>
      </p:sp>
    </p:spTree>
    <p:extLst>
      <p:ext uri="{BB962C8B-B14F-4D97-AF65-F5344CB8AC3E}">
        <p14:creationId xmlns:p14="http://schemas.microsoft.com/office/powerpoint/2010/main" val="2109193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10;&#10;自動的に生成された説明">
            <a:extLst>
              <a:ext uri="{FF2B5EF4-FFF2-40B4-BE49-F238E27FC236}">
                <a16:creationId xmlns:a16="http://schemas.microsoft.com/office/drawing/2014/main" id="{FD5A7997-7D4B-5878-747A-AFD3A232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0" y="1338489"/>
            <a:ext cx="3810667" cy="2599419"/>
          </a:xfrm>
          <a:prstGeom prst="rect">
            <a:avLst/>
          </a:prstGeom>
        </p:spPr>
      </p:pic>
      <p:pic>
        <p:nvPicPr>
          <p:cNvPr id="3" name="図 2">
            <a:extLst>
              <a:ext uri="{FF2B5EF4-FFF2-40B4-BE49-F238E27FC236}">
                <a16:creationId xmlns:a16="http://schemas.microsoft.com/office/drawing/2014/main" id="{CD677A0A-3579-4CCC-890F-675922593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90" y="1338490"/>
            <a:ext cx="3800717" cy="2599419"/>
          </a:xfrm>
          <a:prstGeom prst="rect">
            <a:avLst/>
          </a:prstGeom>
        </p:spPr>
      </p:pic>
      <p:pic>
        <p:nvPicPr>
          <p:cNvPr id="2" name="図 1">
            <a:extLst>
              <a:ext uri="{FF2B5EF4-FFF2-40B4-BE49-F238E27FC236}">
                <a16:creationId xmlns:a16="http://schemas.microsoft.com/office/drawing/2014/main" id="{E7C9DEB4-0960-0EBA-9A88-8F445BE5B990}"/>
              </a:ext>
            </a:extLst>
          </p:cNvPr>
          <p:cNvPicPr>
            <a:picLocks noChangeAspect="1"/>
          </p:cNvPicPr>
          <p:nvPr/>
        </p:nvPicPr>
        <p:blipFill rotWithShape="1">
          <a:blip r:embed="rId4"/>
          <a:srcRect l="5754" t="8373" r="34720" b="82838"/>
          <a:stretch/>
        </p:blipFill>
        <p:spPr>
          <a:xfrm>
            <a:off x="580641" y="4526270"/>
            <a:ext cx="3629124" cy="329250"/>
          </a:xfrm>
          <a:prstGeom prst="rect">
            <a:avLst/>
          </a:prstGeom>
        </p:spPr>
      </p:pic>
      <p:sp>
        <p:nvSpPr>
          <p:cNvPr id="5" name="テキスト ボックス 4">
            <a:extLst>
              <a:ext uri="{FF2B5EF4-FFF2-40B4-BE49-F238E27FC236}">
                <a16:creationId xmlns:a16="http://schemas.microsoft.com/office/drawing/2014/main" id="{9CCBB657-B532-470E-44C8-2F791DADA1C9}"/>
              </a:ext>
            </a:extLst>
          </p:cNvPr>
          <p:cNvSpPr txBox="1"/>
          <p:nvPr/>
        </p:nvSpPr>
        <p:spPr>
          <a:xfrm>
            <a:off x="2130804" y="376751"/>
            <a:ext cx="4882392" cy="646331"/>
          </a:xfrm>
          <a:prstGeom prst="rect">
            <a:avLst/>
          </a:prstGeom>
          <a:noFill/>
        </p:spPr>
        <p:txBody>
          <a:bodyPr wrap="square" rtlCol="0">
            <a:spAutoFit/>
          </a:bodyPr>
          <a:lstStyle/>
          <a:p>
            <a:r>
              <a:rPr kumimoji="1" lang="ja-JP" altLang="en-US" dirty="0"/>
              <a:t>４</a:t>
            </a:r>
            <a:r>
              <a:rPr kumimoji="1" lang="en-US" altLang="ja-JP" dirty="0"/>
              <a:t>.Reflection Symmetry</a:t>
            </a:r>
            <a:r>
              <a:rPr kumimoji="1" lang="ja-JP" altLang="en-US" dirty="0"/>
              <a:t>を特徴量としたときの補間</a:t>
            </a:r>
          </a:p>
        </p:txBody>
      </p:sp>
      <p:sp>
        <p:nvSpPr>
          <p:cNvPr id="7" name="テキスト ボックス 6">
            <a:extLst>
              <a:ext uri="{FF2B5EF4-FFF2-40B4-BE49-F238E27FC236}">
                <a16:creationId xmlns:a16="http://schemas.microsoft.com/office/drawing/2014/main" id="{6CDA441A-7F00-9C78-9373-AA1912146455}"/>
              </a:ext>
            </a:extLst>
          </p:cNvPr>
          <p:cNvSpPr txBox="1"/>
          <p:nvPr/>
        </p:nvSpPr>
        <p:spPr>
          <a:xfrm>
            <a:off x="1387313" y="5302214"/>
            <a:ext cx="5826447" cy="923330"/>
          </a:xfrm>
          <a:prstGeom prst="rect">
            <a:avLst/>
          </a:prstGeom>
          <a:noFill/>
        </p:spPr>
        <p:txBody>
          <a:bodyPr wrap="square" rtlCol="0">
            <a:spAutoFit/>
          </a:bodyPr>
          <a:lstStyle/>
          <a:p>
            <a:r>
              <a:rPr kumimoji="1" lang="ja-JP" altLang="en-US" dirty="0"/>
              <a:t>　同様にデータをランダムに間引いた結果である。同様にパイプ周辺での一様性</a:t>
            </a:r>
            <a:r>
              <a:rPr kumimoji="1" lang="en-US" altLang="ja-JP" dirty="0"/>
              <a:t>h</a:t>
            </a:r>
            <a:r>
              <a:rPr kumimoji="1" lang="ja-JP" altLang="en-US" dirty="0"/>
              <a:t>の値は小さくなってしまっているが薄っすらとは視認できる。</a:t>
            </a:r>
          </a:p>
        </p:txBody>
      </p:sp>
      <p:sp>
        <p:nvSpPr>
          <p:cNvPr id="4" name="テキスト ボックス 3">
            <a:extLst>
              <a:ext uri="{FF2B5EF4-FFF2-40B4-BE49-F238E27FC236}">
                <a16:creationId xmlns:a16="http://schemas.microsoft.com/office/drawing/2014/main" id="{35D6DAB5-C962-96E3-8893-9EDC8A644D42}"/>
              </a:ext>
            </a:extLst>
          </p:cNvPr>
          <p:cNvSpPr txBox="1"/>
          <p:nvPr/>
        </p:nvSpPr>
        <p:spPr>
          <a:xfrm>
            <a:off x="1424377" y="4015270"/>
            <a:ext cx="1941652" cy="369332"/>
          </a:xfrm>
          <a:prstGeom prst="rect">
            <a:avLst/>
          </a:prstGeom>
          <a:noFill/>
        </p:spPr>
        <p:txBody>
          <a:bodyPr wrap="square" rtlCol="0">
            <a:spAutoFit/>
          </a:bodyPr>
          <a:lstStyle/>
          <a:p>
            <a:pPr algn="ctr"/>
            <a:r>
              <a:rPr kumimoji="1" lang="ja-JP" altLang="en-US" dirty="0"/>
              <a:t>密データ</a:t>
            </a:r>
          </a:p>
        </p:txBody>
      </p:sp>
      <p:sp>
        <p:nvSpPr>
          <p:cNvPr id="8" name="テキスト ボックス 7">
            <a:extLst>
              <a:ext uri="{FF2B5EF4-FFF2-40B4-BE49-F238E27FC236}">
                <a16:creationId xmlns:a16="http://schemas.microsoft.com/office/drawing/2014/main" id="{E0A9E437-644E-82C9-5873-6B7B0D3A3A89}"/>
              </a:ext>
            </a:extLst>
          </p:cNvPr>
          <p:cNvSpPr txBox="1"/>
          <p:nvPr/>
        </p:nvSpPr>
        <p:spPr>
          <a:xfrm>
            <a:off x="5668222" y="4015270"/>
            <a:ext cx="1941652" cy="369332"/>
          </a:xfrm>
          <a:prstGeom prst="rect">
            <a:avLst/>
          </a:prstGeom>
          <a:noFill/>
        </p:spPr>
        <p:txBody>
          <a:bodyPr wrap="square" rtlCol="0">
            <a:spAutoFit/>
          </a:bodyPr>
          <a:lstStyle/>
          <a:p>
            <a:pPr algn="ctr"/>
            <a:r>
              <a:rPr kumimoji="1" lang="ja-JP" altLang="en-US" dirty="0"/>
              <a:t>間引いたデータ</a:t>
            </a:r>
          </a:p>
        </p:txBody>
      </p:sp>
      <p:sp>
        <p:nvSpPr>
          <p:cNvPr id="9" name="スライド番号プレースホルダー 8">
            <a:extLst>
              <a:ext uri="{FF2B5EF4-FFF2-40B4-BE49-F238E27FC236}">
                <a16:creationId xmlns:a16="http://schemas.microsoft.com/office/drawing/2014/main" id="{522D7B1E-8EF2-F6B4-D9B2-51B0A3157680}"/>
              </a:ext>
            </a:extLst>
          </p:cNvPr>
          <p:cNvSpPr>
            <a:spLocks noGrp="1"/>
          </p:cNvSpPr>
          <p:nvPr>
            <p:ph type="sldNum" sz="quarter" idx="12"/>
          </p:nvPr>
        </p:nvSpPr>
        <p:spPr/>
        <p:txBody>
          <a:bodyPr/>
          <a:lstStyle/>
          <a:p>
            <a:fld id="{3F638153-029A-49A3-8B3A-53ACE6B7588F}" type="slidenum">
              <a:rPr kumimoji="1" lang="ja-JP" altLang="en-US" smtClean="0"/>
              <a:t>21</a:t>
            </a:fld>
            <a:endParaRPr kumimoji="1" lang="ja-JP" altLang="en-US"/>
          </a:p>
        </p:txBody>
      </p:sp>
    </p:spTree>
    <p:extLst>
      <p:ext uri="{BB962C8B-B14F-4D97-AF65-F5344CB8AC3E}">
        <p14:creationId xmlns:p14="http://schemas.microsoft.com/office/powerpoint/2010/main" val="2452809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7AFA24-D89F-BB7D-C25B-C58909E4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8" y="1324201"/>
            <a:ext cx="3789537" cy="2557938"/>
          </a:xfrm>
          <a:prstGeom prst="rect">
            <a:avLst/>
          </a:prstGeom>
        </p:spPr>
      </p:pic>
      <p:pic>
        <p:nvPicPr>
          <p:cNvPr id="7" name="図 6" descr="グラフ&#10;&#10;自動的に生成された説明">
            <a:extLst>
              <a:ext uri="{FF2B5EF4-FFF2-40B4-BE49-F238E27FC236}">
                <a16:creationId xmlns:a16="http://schemas.microsoft.com/office/drawing/2014/main" id="{F33641B3-85F1-0DFA-2BBB-12D6EDAD4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17" y="1324201"/>
            <a:ext cx="3749857" cy="2557938"/>
          </a:xfrm>
          <a:prstGeom prst="rect">
            <a:avLst/>
          </a:prstGeom>
        </p:spPr>
      </p:pic>
      <p:sp>
        <p:nvSpPr>
          <p:cNvPr id="8" name="テキスト ボックス 7">
            <a:extLst>
              <a:ext uri="{FF2B5EF4-FFF2-40B4-BE49-F238E27FC236}">
                <a16:creationId xmlns:a16="http://schemas.microsoft.com/office/drawing/2014/main" id="{1809BF4D-03AD-0444-66E9-921B48559BC0}"/>
              </a:ext>
            </a:extLst>
          </p:cNvPr>
          <p:cNvSpPr txBox="1"/>
          <p:nvPr/>
        </p:nvSpPr>
        <p:spPr>
          <a:xfrm>
            <a:off x="1266420" y="5315829"/>
            <a:ext cx="6611159" cy="1200329"/>
          </a:xfrm>
          <a:prstGeom prst="rect">
            <a:avLst/>
          </a:prstGeom>
          <a:noFill/>
        </p:spPr>
        <p:txBody>
          <a:bodyPr wrap="square" rtlCol="0">
            <a:spAutoFit/>
          </a:bodyPr>
          <a:lstStyle/>
          <a:p>
            <a:r>
              <a:rPr kumimoji="1" lang="ja-JP" altLang="en-US" dirty="0"/>
              <a:t>　</a:t>
            </a:r>
            <a:r>
              <a:rPr kumimoji="1" lang="en-US" altLang="ja-JP" dirty="0"/>
              <a:t>Reflection Symmetry</a:t>
            </a:r>
            <a:r>
              <a:rPr kumimoji="1" lang="ja-JP" altLang="en-US" dirty="0"/>
              <a:t>に近づくにつれ</a:t>
            </a:r>
            <a:r>
              <a:rPr kumimoji="1" lang="en-US" altLang="ja-JP" dirty="0"/>
              <a:t>0</a:t>
            </a:r>
            <a:r>
              <a:rPr kumimoji="1" lang="ja-JP" altLang="en-US" dirty="0"/>
              <a:t>に収束しやすいという性質を持つ。実際に図からも分かるように一様性</a:t>
            </a:r>
            <a:r>
              <a:rPr kumimoji="1" lang="en-US" altLang="ja-JP" dirty="0"/>
              <a:t>h</a:t>
            </a:r>
            <a:r>
              <a:rPr kumimoji="1" lang="ja-JP" altLang="en-US" dirty="0"/>
              <a:t>の明瞭がはっきりしており、土壌があると思われる箇所には全く反応が見られない。</a:t>
            </a:r>
          </a:p>
        </p:txBody>
      </p:sp>
      <p:sp>
        <p:nvSpPr>
          <p:cNvPr id="2" name="テキスト ボックス 1">
            <a:extLst>
              <a:ext uri="{FF2B5EF4-FFF2-40B4-BE49-F238E27FC236}">
                <a16:creationId xmlns:a16="http://schemas.microsoft.com/office/drawing/2014/main" id="{504BE7CD-BBE0-6496-0568-C4B5C27611B9}"/>
              </a:ext>
            </a:extLst>
          </p:cNvPr>
          <p:cNvSpPr txBox="1"/>
          <p:nvPr/>
        </p:nvSpPr>
        <p:spPr>
          <a:xfrm>
            <a:off x="1718435" y="341842"/>
            <a:ext cx="6107185" cy="707886"/>
          </a:xfrm>
          <a:prstGeom prst="rect">
            <a:avLst/>
          </a:prstGeom>
          <a:noFill/>
        </p:spPr>
        <p:txBody>
          <a:bodyPr wrap="square" rtlCol="0">
            <a:spAutoFit/>
          </a:bodyPr>
          <a:lstStyle/>
          <a:p>
            <a:r>
              <a:rPr kumimoji="1" lang="ja-JP" altLang="en-US" sz="2000" dirty="0"/>
              <a:t>４</a:t>
            </a:r>
            <a:r>
              <a:rPr kumimoji="1" lang="en-US" altLang="ja-JP" sz="2000" dirty="0"/>
              <a:t>.</a:t>
            </a:r>
            <a:r>
              <a:rPr kumimoji="1" lang="ja-JP" altLang="en-US" sz="2000" dirty="0"/>
              <a:t>円偏波相関係数の位相項を特徴量としたときの補間</a:t>
            </a:r>
          </a:p>
        </p:txBody>
      </p:sp>
      <p:sp>
        <p:nvSpPr>
          <p:cNvPr id="4" name="テキスト ボックス 3">
            <a:extLst>
              <a:ext uri="{FF2B5EF4-FFF2-40B4-BE49-F238E27FC236}">
                <a16:creationId xmlns:a16="http://schemas.microsoft.com/office/drawing/2014/main" id="{6EEF4D9F-3B75-704E-0C81-1ACE30CA1E7F}"/>
              </a:ext>
            </a:extLst>
          </p:cNvPr>
          <p:cNvSpPr txBox="1"/>
          <p:nvPr/>
        </p:nvSpPr>
        <p:spPr>
          <a:xfrm>
            <a:off x="1526219" y="4008474"/>
            <a:ext cx="1941652" cy="369332"/>
          </a:xfrm>
          <a:prstGeom prst="rect">
            <a:avLst/>
          </a:prstGeom>
          <a:noFill/>
        </p:spPr>
        <p:txBody>
          <a:bodyPr wrap="square" rtlCol="0">
            <a:spAutoFit/>
          </a:bodyPr>
          <a:lstStyle/>
          <a:p>
            <a:pPr algn="ctr"/>
            <a:r>
              <a:rPr kumimoji="1" lang="ja-JP" altLang="en-US" dirty="0"/>
              <a:t>密データ</a:t>
            </a:r>
          </a:p>
        </p:txBody>
      </p:sp>
      <p:sp>
        <p:nvSpPr>
          <p:cNvPr id="5" name="テキスト ボックス 4">
            <a:extLst>
              <a:ext uri="{FF2B5EF4-FFF2-40B4-BE49-F238E27FC236}">
                <a16:creationId xmlns:a16="http://schemas.microsoft.com/office/drawing/2014/main" id="{538238A0-8F5D-DE73-7F89-3367AB12CB69}"/>
              </a:ext>
            </a:extLst>
          </p:cNvPr>
          <p:cNvSpPr txBox="1"/>
          <p:nvPr/>
        </p:nvSpPr>
        <p:spPr>
          <a:xfrm>
            <a:off x="5676129" y="3981254"/>
            <a:ext cx="1941652" cy="369332"/>
          </a:xfrm>
          <a:prstGeom prst="rect">
            <a:avLst/>
          </a:prstGeom>
          <a:noFill/>
        </p:spPr>
        <p:txBody>
          <a:bodyPr wrap="square" rtlCol="0">
            <a:spAutoFit/>
          </a:bodyPr>
          <a:lstStyle/>
          <a:p>
            <a:pPr algn="ctr"/>
            <a:r>
              <a:rPr kumimoji="1" lang="ja-JP" altLang="en-US" dirty="0"/>
              <a:t>間引いたデータ</a:t>
            </a:r>
          </a:p>
        </p:txBody>
      </p:sp>
      <p:pic>
        <p:nvPicPr>
          <p:cNvPr id="6" name="図 5">
            <a:extLst>
              <a:ext uri="{FF2B5EF4-FFF2-40B4-BE49-F238E27FC236}">
                <a16:creationId xmlns:a16="http://schemas.microsoft.com/office/drawing/2014/main" id="{74BC466A-5A3F-E565-237F-D4C5F83883F7}"/>
              </a:ext>
            </a:extLst>
          </p:cNvPr>
          <p:cNvPicPr>
            <a:picLocks noChangeAspect="1"/>
          </p:cNvPicPr>
          <p:nvPr/>
        </p:nvPicPr>
        <p:blipFill rotWithShape="1">
          <a:blip r:embed="rId4"/>
          <a:srcRect l="31433" t="90492" r="34720" b="264"/>
          <a:stretch/>
        </p:blipFill>
        <p:spPr>
          <a:xfrm>
            <a:off x="522319" y="4603048"/>
            <a:ext cx="2911664" cy="488668"/>
          </a:xfrm>
          <a:prstGeom prst="rect">
            <a:avLst/>
          </a:prstGeom>
        </p:spPr>
      </p:pic>
      <p:sp>
        <p:nvSpPr>
          <p:cNvPr id="9" name="スライド番号プレースホルダー 8">
            <a:extLst>
              <a:ext uri="{FF2B5EF4-FFF2-40B4-BE49-F238E27FC236}">
                <a16:creationId xmlns:a16="http://schemas.microsoft.com/office/drawing/2014/main" id="{D0D8FA09-D0D5-A6DE-9E2C-93EAEF69784D}"/>
              </a:ext>
            </a:extLst>
          </p:cNvPr>
          <p:cNvSpPr>
            <a:spLocks noGrp="1"/>
          </p:cNvSpPr>
          <p:nvPr>
            <p:ph type="sldNum" sz="quarter" idx="12"/>
          </p:nvPr>
        </p:nvSpPr>
        <p:spPr/>
        <p:txBody>
          <a:bodyPr/>
          <a:lstStyle/>
          <a:p>
            <a:fld id="{3F638153-029A-49A3-8B3A-53ACE6B7588F}" type="slidenum">
              <a:rPr kumimoji="1" lang="ja-JP" altLang="en-US" smtClean="0"/>
              <a:t>22</a:t>
            </a:fld>
            <a:endParaRPr kumimoji="1" lang="ja-JP" altLang="en-US"/>
          </a:p>
        </p:txBody>
      </p:sp>
    </p:spTree>
    <p:extLst>
      <p:ext uri="{BB962C8B-B14F-4D97-AF65-F5344CB8AC3E}">
        <p14:creationId xmlns:p14="http://schemas.microsoft.com/office/powerpoint/2010/main" val="408841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40AED2C7-FB85-9281-379D-0F856E7C15F9}"/>
              </a:ext>
            </a:extLst>
          </p:cNvPr>
          <p:cNvPicPr>
            <a:picLocks noChangeAspect="1"/>
          </p:cNvPicPr>
          <p:nvPr/>
        </p:nvPicPr>
        <p:blipFill rotWithShape="1">
          <a:blip r:embed="rId3">
            <a:extLst>
              <a:ext uri="{28A0092B-C50C-407E-A947-70E740481C1C}">
                <a14:useLocalDpi xmlns:a14="http://schemas.microsoft.com/office/drawing/2010/main" val="0"/>
              </a:ext>
            </a:extLst>
          </a:blip>
          <a:srcRect l="-33446" t="4838" r="71316" b="60385"/>
          <a:stretch/>
        </p:blipFill>
        <p:spPr>
          <a:xfrm>
            <a:off x="2449287" y="1140672"/>
            <a:ext cx="6694714" cy="1539895"/>
          </a:xfrm>
          <a:prstGeom prst="rect">
            <a:avLst/>
          </a:prstGeom>
        </p:spPr>
      </p:pic>
      <p:sp>
        <p:nvSpPr>
          <p:cNvPr id="2" name="スライド番号プレースホルダー 1">
            <a:extLst>
              <a:ext uri="{FF2B5EF4-FFF2-40B4-BE49-F238E27FC236}">
                <a16:creationId xmlns:a16="http://schemas.microsoft.com/office/drawing/2014/main" id="{97CC714F-A226-9922-4551-DBA50554AF1B}"/>
              </a:ext>
            </a:extLst>
          </p:cNvPr>
          <p:cNvSpPr>
            <a:spLocks noGrp="1"/>
          </p:cNvSpPr>
          <p:nvPr>
            <p:ph type="sldNum" sz="quarter" idx="12"/>
          </p:nvPr>
        </p:nvSpPr>
        <p:spPr/>
        <p:txBody>
          <a:bodyPr/>
          <a:lstStyle/>
          <a:p>
            <a:fld id="{3F638153-029A-49A3-8B3A-53ACE6B7588F}" type="slidenum">
              <a:rPr kumimoji="1" lang="ja-JP" altLang="en-US" smtClean="0"/>
              <a:t>23</a:t>
            </a:fld>
            <a:endParaRPr kumimoji="1" lang="ja-JP" altLang="en-US"/>
          </a:p>
        </p:txBody>
      </p:sp>
      <p:sp>
        <p:nvSpPr>
          <p:cNvPr id="3" name="テキスト ボックス 2">
            <a:extLst>
              <a:ext uri="{FF2B5EF4-FFF2-40B4-BE49-F238E27FC236}">
                <a16:creationId xmlns:a16="http://schemas.microsoft.com/office/drawing/2014/main" id="{7A158DF7-8EA6-E66A-5AF6-FDDD6AB4676A}"/>
              </a:ext>
            </a:extLst>
          </p:cNvPr>
          <p:cNvSpPr txBox="1"/>
          <p:nvPr/>
        </p:nvSpPr>
        <p:spPr>
          <a:xfrm>
            <a:off x="523875" y="200025"/>
            <a:ext cx="3419475" cy="461665"/>
          </a:xfrm>
          <a:prstGeom prst="rect">
            <a:avLst/>
          </a:prstGeom>
          <a:noFill/>
        </p:spPr>
        <p:txBody>
          <a:bodyPr wrap="square" rtlCol="0">
            <a:spAutoFit/>
          </a:bodyPr>
          <a:lstStyle/>
          <a:p>
            <a:r>
              <a:rPr kumimoji="1" lang="ja-JP" altLang="en-US" sz="2400" dirty="0"/>
              <a:t>４</a:t>
            </a:r>
            <a:r>
              <a:rPr kumimoji="1" lang="en-US" altLang="ja-JP" sz="2400" dirty="0"/>
              <a:t>.</a:t>
            </a:r>
            <a:r>
              <a:rPr kumimoji="1" lang="ja-JP" altLang="en-US" sz="2400" dirty="0"/>
              <a:t>実験結果の比較</a:t>
            </a:r>
          </a:p>
        </p:txBody>
      </p:sp>
      <p:pic>
        <p:nvPicPr>
          <p:cNvPr id="4" name="図 3">
            <a:extLst>
              <a:ext uri="{FF2B5EF4-FFF2-40B4-BE49-F238E27FC236}">
                <a16:creationId xmlns:a16="http://schemas.microsoft.com/office/drawing/2014/main" id="{52237739-38D7-F97B-98DB-89648CC7381F}"/>
              </a:ext>
            </a:extLst>
          </p:cNvPr>
          <p:cNvPicPr>
            <a:picLocks noChangeAspect="1"/>
          </p:cNvPicPr>
          <p:nvPr/>
        </p:nvPicPr>
        <p:blipFill rotWithShape="1">
          <a:blip r:embed="rId4">
            <a:extLst>
              <a:ext uri="{28A0092B-C50C-407E-A947-70E740481C1C}">
                <a14:useLocalDpi xmlns:a14="http://schemas.microsoft.com/office/drawing/2010/main" val="0"/>
              </a:ext>
            </a:extLst>
          </a:blip>
          <a:srcRect r="69024" b="60773"/>
          <a:stretch/>
        </p:blipFill>
        <p:spPr>
          <a:xfrm>
            <a:off x="95317" y="949738"/>
            <a:ext cx="3055596" cy="1600200"/>
          </a:xfrm>
          <a:prstGeom prst="rect">
            <a:avLst/>
          </a:prstGeom>
        </p:spPr>
      </p:pic>
      <p:pic>
        <p:nvPicPr>
          <p:cNvPr id="5" name="図 4">
            <a:extLst>
              <a:ext uri="{FF2B5EF4-FFF2-40B4-BE49-F238E27FC236}">
                <a16:creationId xmlns:a16="http://schemas.microsoft.com/office/drawing/2014/main" id="{A165597B-A625-5C70-D5CB-63EE75164074}"/>
              </a:ext>
            </a:extLst>
          </p:cNvPr>
          <p:cNvPicPr>
            <a:picLocks noChangeAspect="1"/>
          </p:cNvPicPr>
          <p:nvPr/>
        </p:nvPicPr>
        <p:blipFill rotWithShape="1">
          <a:blip r:embed="rId5">
            <a:extLst>
              <a:ext uri="{28A0092B-C50C-407E-A947-70E740481C1C}">
                <a14:useLocalDpi xmlns:a14="http://schemas.microsoft.com/office/drawing/2010/main" val="0"/>
              </a:ext>
            </a:extLst>
          </a:blip>
          <a:srcRect l="32874" t="62312" r="35838"/>
          <a:stretch/>
        </p:blipFill>
        <p:spPr>
          <a:xfrm>
            <a:off x="0" y="3359264"/>
            <a:ext cx="3200399" cy="1600200"/>
          </a:xfrm>
          <a:prstGeom prst="rect">
            <a:avLst/>
          </a:prstGeom>
        </p:spPr>
      </p:pic>
      <p:sp>
        <p:nvSpPr>
          <p:cNvPr id="6" name="テキスト ボックス 5">
            <a:extLst>
              <a:ext uri="{FF2B5EF4-FFF2-40B4-BE49-F238E27FC236}">
                <a16:creationId xmlns:a16="http://schemas.microsoft.com/office/drawing/2014/main" id="{B4C14045-731E-3D57-2676-E9EE2E65EDB0}"/>
              </a:ext>
            </a:extLst>
          </p:cNvPr>
          <p:cNvSpPr txBox="1"/>
          <p:nvPr/>
        </p:nvSpPr>
        <p:spPr>
          <a:xfrm>
            <a:off x="436788" y="5078235"/>
            <a:ext cx="1838325" cy="338554"/>
          </a:xfrm>
          <a:prstGeom prst="rect">
            <a:avLst/>
          </a:prstGeom>
          <a:noFill/>
        </p:spPr>
        <p:txBody>
          <a:bodyPr wrap="square" rtlCol="0">
            <a:spAutoFit/>
          </a:bodyPr>
          <a:lstStyle/>
          <a:p>
            <a:r>
              <a:rPr kumimoji="1" lang="ja-JP" altLang="en-US" sz="1600" dirty="0"/>
              <a:t>特徴量：散乱行列</a:t>
            </a:r>
          </a:p>
        </p:txBody>
      </p:sp>
      <p:pic>
        <p:nvPicPr>
          <p:cNvPr id="7" name="図 6">
            <a:extLst>
              <a:ext uri="{FF2B5EF4-FFF2-40B4-BE49-F238E27FC236}">
                <a16:creationId xmlns:a16="http://schemas.microsoft.com/office/drawing/2014/main" id="{E599721D-0BE5-D6AE-989F-8CD851153762}"/>
              </a:ext>
            </a:extLst>
          </p:cNvPr>
          <p:cNvPicPr>
            <a:picLocks noChangeAspect="1"/>
          </p:cNvPicPr>
          <p:nvPr/>
        </p:nvPicPr>
        <p:blipFill rotWithShape="1">
          <a:blip r:embed="rId6">
            <a:extLst>
              <a:ext uri="{28A0092B-C50C-407E-A947-70E740481C1C}">
                <a14:useLocalDpi xmlns:a14="http://schemas.microsoft.com/office/drawing/2010/main" val="0"/>
              </a:ext>
            </a:extLst>
          </a:blip>
          <a:srcRect r="70293" b="61201"/>
          <a:stretch/>
        </p:blipFill>
        <p:spPr>
          <a:xfrm>
            <a:off x="3200400" y="1096656"/>
            <a:ext cx="3055596" cy="1583911"/>
          </a:xfrm>
          <a:prstGeom prst="rect">
            <a:avLst/>
          </a:prstGeom>
        </p:spPr>
      </p:pic>
      <p:sp>
        <p:nvSpPr>
          <p:cNvPr id="9" name="テキスト ボックス 8">
            <a:extLst>
              <a:ext uri="{FF2B5EF4-FFF2-40B4-BE49-F238E27FC236}">
                <a16:creationId xmlns:a16="http://schemas.microsoft.com/office/drawing/2014/main" id="{11B7EC43-ACA8-9456-43CF-758FF518474B}"/>
              </a:ext>
            </a:extLst>
          </p:cNvPr>
          <p:cNvSpPr txBox="1"/>
          <p:nvPr/>
        </p:nvSpPr>
        <p:spPr>
          <a:xfrm>
            <a:off x="3026708" y="5063910"/>
            <a:ext cx="3090584" cy="338554"/>
          </a:xfrm>
          <a:prstGeom prst="rect">
            <a:avLst/>
          </a:prstGeom>
          <a:noFill/>
        </p:spPr>
        <p:txBody>
          <a:bodyPr wrap="square" rtlCol="0">
            <a:spAutoFit/>
          </a:bodyPr>
          <a:lstStyle/>
          <a:p>
            <a:r>
              <a:rPr kumimoji="1" lang="ja-JP" altLang="en-US" sz="1600" dirty="0"/>
              <a:t>特徴量：</a:t>
            </a:r>
            <a:r>
              <a:rPr kumimoji="1" lang="en-US" altLang="ja-JP" sz="1600" dirty="0"/>
              <a:t>Reflection Symmetry</a:t>
            </a:r>
            <a:endParaRPr kumimoji="1" lang="ja-JP" altLang="en-US" sz="1600" dirty="0"/>
          </a:p>
        </p:txBody>
      </p:sp>
      <p:pic>
        <p:nvPicPr>
          <p:cNvPr id="11" name="図 10">
            <a:extLst>
              <a:ext uri="{FF2B5EF4-FFF2-40B4-BE49-F238E27FC236}">
                <a16:creationId xmlns:a16="http://schemas.microsoft.com/office/drawing/2014/main" id="{84C66E3B-0310-8934-9409-EEC37D96D640}"/>
              </a:ext>
            </a:extLst>
          </p:cNvPr>
          <p:cNvPicPr>
            <a:picLocks noChangeAspect="1"/>
          </p:cNvPicPr>
          <p:nvPr/>
        </p:nvPicPr>
        <p:blipFill rotWithShape="1">
          <a:blip r:embed="rId7">
            <a:extLst>
              <a:ext uri="{28A0092B-C50C-407E-A947-70E740481C1C}">
                <a14:useLocalDpi xmlns:a14="http://schemas.microsoft.com/office/drawing/2010/main" val="0"/>
              </a:ext>
            </a:extLst>
          </a:blip>
          <a:srcRect l="32960" t="64224" r="38612" b="2496"/>
          <a:stretch/>
        </p:blipFill>
        <p:spPr>
          <a:xfrm>
            <a:off x="6117293" y="3473016"/>
            <a:ext cx="3026708" cy="1469098"/>
          </a:xfrm>
          <a:prstGeom prst="rect">
            <a:avLst/>
          </a:prstGeom>
        </p:spPr>
      </p:pic>
      <p:pic>
        <p:nvPicPr>
          <p:cNvPr id="8" name="図 7">
            <a:extLst>
              <a:ext uri="{FF2B5EF4-FFF2-40B4-BE49-F238E27FC236}">
                <a16:creationId xmlns:a16="http://schemas.microsoft.com/office/drawing/2014/main" id="{BB22E771-8997-CC9E-B128-70D21AA4EBC1}"/>
              </a:ext>
            </a:extLst>
          </p:cNvPr>
          <p:cNvPicPr>
            <a:picLocks noChangeAspect="1"/>
          </p:cNvPicPr>
          <p:nvPr/>
        </p:nvPicPr>
        <p:blipFill rotWithShape="1">
          <a:blip r:embed="rId8">
            <a:extLst>
              <a:ext uri="{28A0092B-C50C-407E-A947-70E740481C1C}">
                <a14:useLocalDpi xmlns:a14="http://schemas.microsoft.com/office/drawing/2010/main" val="0"/>
              </a:ext>
            </a:extLst>
          </a:blip>
          <a:srcRect l="32858" t="62440" r="36913"/>
          <a:stretch/>
        </p:blipFill>
        <p:spPr>
          <a:xfrm>
            <a:off x="3141796" y="3429000"/>
            <a:ext cx="3149187" cy="1565174"/>
          </a:xfrm>
          <a:prstGeom prst="rect">
            <a:avLst/>
          </a:prstGeom>
        </p:spPr>
      </p:pic>
      <p:sp>
        <p:nvSpPr>
          <p:cNvPr id="13" name="テキスト ボックス 12">
            <a:extLst>
              <a:ext uri="{FF2B5EF4-FFF2-40B4-BE49-F238E27FC236}">
                <a16:creationId xmlns:a16="http://schemas.microsoft.com/office/drawing/2014/main" id="{76DB9CA3-CECD-665B-C126-835635AECF84}"/>
              </a:ext>
            </a:extLst>
          </p:cNvPr>
          <p:cNvSpPr txBox="1"/>
          <p:nvPr/>
        </p:nvSpPr>
        <p:spPr>
          <a:xfrm>
            <a:off x="6255996" y="5078235"/>
            <a:ext cx="2659146" cy="584775"/>
          </a:xfrm>
          <a:prstGeom prst="rect">
            <a:avLst/>
          </a:prstGeom>
          <a:noFill/>
        </p:spPr>
        <p:txBody>
          <a:bodyPr wrap="square" rtlCol="0">
            <a:spAutoFit/>
          </a:bodyPr>
          <a:lstStyle/>
          <a:p>
            <a:r>
              <a:rPr kumimoji="1" lang="ja-JP" altLang="en-US" sz="1600" dirty="0"/>
              <a:t>特徴量</a:t>
            </a:r>
            <a:r>
              <a:rPr kumimoji="1" lang="en-US" altLang="ja-JP" sz="1600" dirty="0"/>
              <a:t>:</a:t>
            </a:r>
          </a:p>
          <a:p>
            <a:pPr algn="ctr"/>
            <a:r>
              <a:rPr kumimoji="1" lang="ja-JP" altLang="en-US" sz="1600" dirty="0"/>
              <a:t>円偏波相関係数の虚数項</a:t>
            </a:r>
          </a:p>
        </p:txBody>
      </p:sp>
    </p:spTree>
    <p:extLst>
      <p:ext uri="{BB962C8B-B14F-4D97-AF65-F5344CB8AC3E}">
        <p14:creationId xmlns:p14="http://schemas.microsoft.com/office/powerpoint/2010/main" val="416496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BB69B8-BA94-27DF-2DDB-FCFE3C77623A}"/>
              </a:ext>
            </a:extLst>
          </p:cNvPr>
          <p:cNvSpPr txBox="1"/>
          <p:nvPr/>
        </p:nvSpPr>
        <p:spPr>
          <a:xfrm>
            <a:off x="1057275" y="449818"/>
            <a:ext cx="5781675" cy="523220"/>
          </a:xfrm>
          <a:prstGeom prst="rect">
            <a:avLst/>
          </a:prstGeom>
          <a:noFill/>
        </p:spPr>
        <p:txBody>
          <a:bodyPr wrap="square" rtlCol="0">
            <a:spAutoFit/>
          </a:bodyPr>
          <a:lstStyle/>
          <a:p>
            <a:pPr algn="ctr"/>
            <a:r>
              <a:rPr kumimoji="1" lang="ja-JP" altLang="en-US" sz="2800" dirty="0"/>
              <a:t>５</a:t>
            </a:r>
            <a:r>
              <a:rPr kumimoji="1" lang="en-US" altLang="ja-JP" sz="2800" dirty="0"/>
              <a:t>.</a:t>
            </a:r>
            <a:r>
              <a:rPr kumimoji="1" lang="ja-JP" altLang="en-US" sz="2800" dirty="0"/>
              <a:t>まとめと今後の展望</a:t>
            </a:r>
          </a:p>
        </p:txBody>
      </p:sp>
      <p:sp>
        <p:nvSpPr>
          <p:cNvPr id="3" name="テキスト ボックス 2">
            <a:extLst>
              <a:ext uri="{FF2B5EF4-FFF2-40B4-BE49-F238E27FC236}">
                <a16:creationId xmlns:a16="http://schemas.microsoft.com/office/drawing/2014/main" id="{AF619E9A-A2B0-886E-E7C6-554E0B10042C}"/>
              </a:ext>
            </a:extLst>
          </p:cNvPr>
          <p:cNvSpPr txBox="1"/>
          <p:nvPr/>
        </p:nvSpPr>
        <p:spPr>
          <a:xfrm>
            <a:off x="1057275" y="1583664"/>
            <a:ext cx="6886575" cy="3785652"/>
          </a:xfrm>
          <a:prstGeom prst="rect">
            <a:avLst/>
          </a:prstGeom>
          <a:noFill/>
        </p:spPr>
        <p:txBody>
          <a:bodyPr wrap="square" rtlCol="0">
            <a:spAutoFit/>
          </a:bodyPr>
          <a:lstStyle/>
          <a:p>
            <a:r>
              <a:rPr kumimoji="1" lang="ja-JP" altLang="en-US" sz="2000" dirty="0"/>
              <a:t>・埋設位置および向きがわからないパイプの位置推定および、向きを検出することができた。加えてデータを</a:t>
            </a:r>
            <a:r>
              <a:rPr kumimoji="1" lang="en-US" altLang="ja-JP" sz="2000" dirty="0"/>
              <a:t>1/5</a:t>
            </a:r>
            <a:r>
              <a:rPr kumimoji="1" lang="ja-JP" altLang="en-US" sz="2000" dirty="0"/>
              <a:t>に間引いても検出することができた。</a:t>
            </a:r>
            <a:endParaRPr kumimoji="1" lang="en-US" altLang="ja-JP" sz="2000" dirty="0"/>
          </a:p>
          <a:p>
            <a:r>
              <a:rPr kumimoji="1" lang="ja-JP" altLang="en-US" sz="2000" dirty="0"/>
              <a:t>・測定点数および計測時間の短縮につながったといえる。</a:t>
            </a:r>
            <a:endParaRPr kumimoji="1" lang="en-US" altLang="ja-JP" sz="2000" dirty="0"/>
          </a:p>
          <a:p>
            <a:r>
              <a:rPr kumimoji="1" lang="ja-JP" altLang="en-US" sz="2000" dirty="0"/>
              <a:t>・その一方でほかの埋設物や障害物に大きく左右されることも感じた。</a:t>
            </a:r>
            <a:endParaRPr kumimoji="1" lang="en-US" altLang="ja-JP" sz="2000" dirty="0"/>
          </a:p>
          <a:p>
            <a:endParaRPr kumimoji="1" lang="en-US" altLang="ja-JP" sz="2000" dirty="0"/>
          </a:p>
          <a:p>
            <a:endParaRPr kumimoji="1" lang="en-US" altLang="ja-JP" sz="2000" dirty="0"/>
          </a:p>
          <a:p>
            <a:endParaRPr kumimoji="1" lang="en-US" altLang="ja-JP" sz="2000" dirty="0"/>
          </a:p>
          <a:p>
            <a:r>
              <a:rPr kumimoji="1" lang="ja-JP" altLang="en-US" sz="2000" dirty="0"/>
              <a:t>　今後はより一般性を持ったシステムの構築を考え実装することでパイプの多様な状態をより少ない情報から推定できるようにしていきたい。　</a:t>
            </a:r>
          </a:p>
        </p:txBody>
      </p:sp>
      <p:sp>
        <p:nvSpPr>
          <p:cNvPr id="4" name="スライド番号プレースホルダー 3">
            <a:extLst>
              <a:ext uri="{FF2B5EF4-FFF2-40B4-BE49-F238E27FC236}">
                <a16:creationId xmlns:a16="http://schemas.microsoft.com/office/drawing/2014/main" id="{A25E5152-31A6-C6BF-0194-62769D17994B}"/>
              </a:ext>
            </a:extLst>
          </p:cNvPr>
          <p:cNvSpPr>
            <a:spLocks noGrp="1"/>
          </p:cNvSpPr>
          <p:nvPr>
            <p:ph type="sldNum" sz="quarter" idx="12"/>
          </p:nvPr>
        </p:nvSpPr>
        <p:spPr/>
        <p:txBody>
          <a:bodyPr/>
          <a:lstStyle/>
          <a:p>
            <a:fld id="{3F638153-029A-49A3-8B3A-53ACE6B7588F}" type="slidenum">
              <a:rPr kumimoji="1" lang="ja-JP" altLang="en-US" smtClean="0"/>
              <a:t>24</a:t>
            </a:fld>
            <a:endParaRPr kumimoji="1" lang="ja-JP" altLang="en-US"/>
          </a:p>
        </p:txBody>
      </p:sp>
    </p:spTree>
    <p:extLst>
      <p:ext uri="{BB962C8B-B14F-4D97-AF65-F5344CB8AC3E}">
        <p14:creationId xmlns:p14="http://schemas.microsoft.com/office/powerpoint/2010/main" val="3934094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CE5F62-6F4D-D175-F791-5122612083E6}"/>
              </a:ext>
            </a:extLst>
          </p:cNvPr>
          <p:cNvSpPr>
            <a:spLocks noGrp="1"/>
          </p:cNvSpPr>
          <p:nvPr>
            <p:ph type="sldNum" sz="quarter" idx="12"/>
          </p:nvPr>
        </p:nvSpPr>
        <p:spPr/>
        <p:txBody>
          <a:bodyPr/>
          <a:lstStyle/>
          <a:p>
            <a:fld id="{3F638153-029A-49A3-8B3A-53ACE6B7588F}" type="slidenum">
              <a:rPr kumimoji="1" lang="ja-JP" altLang="en-US" smtClean="0"/>
              <a:t>25</a:t>
            </a:fld>
            <a:endParaRPr kumimoji="1" lang="ja-JP" altLang="en-US"/>
          </a:p>
        </p:txBody>
      </p:sp>
      <p:sp>
        <p:nvSpPr>
          <p:cNvPr id="3" name="テキスト ボックス 2">
            <a:extLst>
              <a:ext uri="{FF2B5EF4-FFF2-40B4-BE49-F238E27FC236}">
                <a16:creationId xmlns:a16="http://schemas.microsoft.com/office/drawing/2014/main" id="{8B5DD9EA-2230-92DD-762A-305F7D229AE7}"/>
              </a:ext>
            </a:extLst>
          </p:cNvPr>
          <p:cNvSpPr txBox="1"/>
          <p:nvPr/>
        </p:nvSpPr>
        <p:spPr>
          <a:xfrm>
            <a:off x="562062" y="318782"/>
            <a:ext cx="2801923" cy="707886"/>
          </a:xfrm>
          <a:prstGeom prst="rect">
            <a:avLst/>
          </a:prstGeom>
          <a:noFill/>
        </p:spPr>
        <p:txBody>
          <a:bodyPr wrap="square" rtlCol="0">
            <a:spAutoFit/>
          </a:bodyPr>
          <a:lstStyle/>
          <a:p>
            <a:r>
              <a:rPr kumimoji="1" lang="en-US" altLang="ja-JP" sz="4000" dirty="0"/>
              <a:t>Appendix</a:t>
            </a:r>
            <a:endParaRPr kumimoji="1" lang="ja-JP" altLang="en-US" sz="4000" dirty="0"/>
          </a:p>
        </p:txBody>
      </p:sp>
    </p:spTree>
    <p:extLst>
      <p:ext uri="{BB962C8B-B14F-4D97-AF65-F5344CB8AC3E}">
        <p14:creationId xmlns:p14="http://schemas.microsoft.com/office/powerpoint/2010/main" val="2197517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C9E78A9-C794-E00D-4143-8C6571357786}"/>
              </a:ext>
            </a:extLst>
          </p:cNvPr>
          <p:cNvSpPr>
            <a:spLocks noGrp="1"/>
          </p:cNvSpPr>
          <p:nvPr>
            <p:ph type="sldNum" sz="quarter" idx="12"/>
          </p:nvPr>
        </p:nvSpPr>
        <p:spPr/>
        <p:txBody>
          <a:bodyPr/>
          <a:lstStyle/>
          <a:p>
            <a:fld id="{3F638153-029A-49A3-8B3A-53ACE6B7588F}" type="slidenum">
              <a:rPr kumimoji="1" lang="ja-JP" altLang="en-US" smtClean="0"/>
              <a:t>26</a:t>
            </a:fld>
            <a:endParaRPr kumimoji="1" lang="ja-JP" altLang="en-US"/>
          </a:p>
        </p:txBody>
      </p:sp>
      <p:sp>
        <p:nvSpPr>
          <p:cNvPr id="8" name="テキスト ボックス 7">
            <a:extLst>
              <a:ext uri="{FF2B5EF4-FFF2-40B4-BE49-F238E27FC236}">
                <a16:creationId xmlns:a16="http://schemas.microsoft.com/office/drawing/2014/main" id="{3F463875-A8E8-0CD3-572B-AE39AB381ED8}"/>
              </a:ext>
            </a:extLst>
          </p:cNvPr>
          <p:cNvSpPr txBox="1"/>
          <p:nvPr/>
        </p:nvSpPr>
        <p:spPr>
          <a:xfrm>
            <a:off x="637496" y="526061"/>
            <a:ext cx="5225143" cy="461665"/>
          </a:xfrm>
          <a:prstGeom prst="rect">
            <a:avLst/>
          </a:prstGeom>
          <a:noFill/>
        </p:spPr>
        <p:txBody>
          <a:bodyPr wrap="square" rtlCol="0">
            <a:spAutoFit/>
          </a:bodyPr>
          <a:lstStyle/>
          <a:p>
            <a:r>
              <a:rPr lang="en-US" altLang="ja-JP" sz="2400" dirty="0">
                <a:latin typeface="+mj-ea"/>
                <a:ea typeface="+mj-ea"/>
              </a:rPr>
              <a:t>A-1.</a:t>
            </a:r>
            <a:r>
              <a:rPr lang="ja-JP" altLang="en-US" sz="2400" dirty="0">
                <a:latin typeface="+mj-ea"/>
                <a:ea typeface="+mj-ea"/>
              </a:rPr>
              <a:t>偏波相関係数</a:t>
            </a:r>
            <a:endParaRPr kumimoji="1" lang="ja-JP" altLang="en-US" sz="2400" dirty="0">
              <a:latin typeface="+mj-ea"/>
              <a:ea typeface="+mj-ea"/>
            </a:endParaRPr>
          </a:p>
        </p:txBody>
      </p:sp>
      <p:pic>
        <p:nvPicPr>
          <p:cNvPr id="12" name="図 11" descr="図形&#10;&#10;中程度の精度で自動的に生成された説明">
            <a:extLst>
              <a:ext uri="{FF2B5EF4-FFF2-40B4-BE49-F238E27FC236}">
                <a16:creationId xmlns:a16="http://schemas.microsoft.com/office/drawing/2014/main" id="{148AAC6E-8450-8C3D-8F55-F4432D4FB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90" y="1735702"/>
            <a:ext cx="8518820" cy="3641841"/>
          </a:xfrm>
          <a:prstGeom prst="rect">
            <a:avLst/>
          </a:prstGeom>
        </p:spPr>
      </p:pic>
    </p:spTree>
    <p:extLst>
      <p:ext uri="{BB962C8B-B14F-4D97-AF65-F5344CB8AC3E}">
        <p14:creationId xmlns:p14="http://schemas.microsoft.com/office/powerpoint/2010/main" val="2759923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A27A4093-9DB3-F2B7-0DA6-7889F6EAA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74" y="1447800"/>
            <a:ext cx="3882870" cy="830964"/>
          </a:xfrm>
          <a:prstGeom prst="rect">
            <a:avLst/>
          </a:prstGeom>
        </p:spPr>
      </p:pic>
      <p:pic>
        <p:nvPicPr>
          <p:cNvPr id="5" name="図 4" descr="テキスト&#10;&#10;自動的に生成された説明">
            <a:extLst>
              <a:ext uri="{FF2B5EF4-FFF2-40B4-BE49-F238E27FC236}">
                <a16:creationId xmlns:a16="http://schemas.microsoft.com/office/drawing/2014/main" id="{DEBD2F35-BE40-C570-68BE-AEDB37D94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474" y="2976475"/>
            <a:ext cx="3882870" cy="723017"/>
          </a:xfrm>
          <a:prstGeom prst="rect">
            <a:avLst/>
          </a:prstGeom>
        </p:spPr>
      </p:pic>
      <p:pic>
        <p:nvPicPr>
          <p:cNvPr id="7" name="図 6" descr="テキスト&#10;&#10;自動的に生成された説明">
            <a:extLst>
              <a:ext uri="{FF2B5EF4-FFF2-40B4-BE49-F238E27FC236}">
                <a16:creationId xmlns:a16="http://schemas.microsoft.com/office/drawing/2014/main" id="{6F83DC06-93AE-6FD1-A4B9-9F65237F6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0041" y="4579237"/>
            <a:ext cx="5563959" cy="1442508"/>
          </a:xfrm>
          <a:prstGeom prst="rect">
            <a:avLst/>
          </a:prstGeom>
        </p:spPr>
      </p:pic>
      <p:sp>
        <p:nvSpPr>
          <p:cNvPr id="8" name="テキスト ボックス 7">
            <a:extLst>
              <a:ext uri="{FF2B5EF4-FFF2-40B4-BE49-F238E27FC236}">
                <a16:creationId xmlns:a16="http://schemas.microsoft.com/office/drawing/2014/main" id="{C222D104-88C9-A2A2-2820-93638B2A4906}"/>
              </a:ext>
            </a:extLst>
          </p:cNvPr>
          <p:cNvSpPr txBox="1"/>
          <p:nvPr/>
        </p:nvSpPr>
        <p:spPr>
          <a:xfrm>
            <a:off x="335040" y="1496533"/>
            <a:ext cx="3882870" cy="2800767"/>
          </a:xfrm>
          <a:prstGeom prst="rect">
            <a:avLst/>
          </a:prstGeom>
          <a:noFill/>
        </p:spPr>
        <p:txBody>
          <a:bodyPr wrap="square" rtlCol="0">
            <a:spAutoFit/>
          </a:bodyPr>
          <a:lstStyle/>
          <a:p>
            <a:r>
              <a:rPr kumimoji="1" lang="ja-JP" altLang="en-US" sz="1600" dirty="0"/>
              <a:t>相関係数は偏波基底によって定まる</a:t>
            </a:r>
            <a:endParaRPr kumimoji="1" lang="en-US" altLang="ja-JP" sz="1600" dirty="0"/>
          </a:p>
          <a:p>
            <a:r>
              <a:rPr kumimoji="1" lang="ja-JP" altLang="en-US" sz="1600" dirty="0"/>
              <a:t>→パイプの検出に適した基底を選択することが可能。</a:t>
            </a:r>
            <a:endParaRPr kumimoji="1" lang="en-US" altLang="ja-JP" sz="1600" dirty="0"/>
          </a:p>
          <a:p>
            <a:r>
              <a:rPr kumimoji="1" lang="ja-JP" altLang="en-US" sz="1600" dirty="0"/>
              <a:t>→　円偏波相関係数円偏波基底</a:t>
            </a:r>
            <a:r>
              <a:rPr kumimoji="1" lang="en-US" altLang="ja-JP" sz="1600" dirty="0"/>
              <a:t>(LR</a:t>
            </a:r>
            <a:r>
              <a:rPr kumimoji="1" lang="ja-JP" altLang="en-US" sz="1600" dirty="0"/>
              <a:t>基底</a:t>
            </a:r>
            <a:r>
              <a:rPr kumimoji="1" lang="en-US" altLang="ja-JP" sz="1600" dirty="0"/>
              <a:t>) </a:t>
            </a:r>
            <a:r>
              <a:rPr kumimoji="1" lang="ja-JP" altLang="en-US" sz="1600" dirty="0"/>
              <a:t>は垂直偏波や水平偏波と異なり入射の角度に対して不変、ゆえにパイプの向きに左右されにくいため適当であると考えられる。</a:t>
            </a:r>
            <a:endParaRPr kumimoji="1" lang="en-US" altLang="ja-JP" sz="1600" dirty="0"/>
          </a:p>
          <a:p>
            <a:r>
              <a:rPr kumimoji="1" lang="ja-JP" altLang="en-US" sz="1600" dirty="0"/>
              <a:t>・水平偏波、垂直偏波の送受信結果によって円偏波の送受信を求めることを考える</a:t>
            </a:r>
          </a:p>
        </p:txBody>
      </p:sp>
      <p:sp>
        <p:nvSpPr>
          <p:cNvPr id="2" name="スライド番号プレースホルダー 1">
            <a:extLst>
              <a:ext uri="{FF2B5EF4-FFF2-40B4-BE49-F238E27FC236}">
                <a16:creationId xmlns:a16="http://schemas.microsoft.com/office/drawing/2014/main" id="{C4EB845A-F59E-13A0-F146-77D16E8EDE12}"/>
              </a:ext>
            </a:extLst>
          </p:cNvPr>
          <p:cNvSpPr>
            <a:spLocks noGrp="1"/>
          </p:cNvSpPr>
          <p:nvPr>
            <p:ph type="sldNum" sz="quarter" idx="12"/>
          </p:nvPr>
        </p:nvSpPr>
        <p:spPr/>
        <p:txBody>
          <a:bodyPr/>
          <a:lstStyle/>
          <a:p>
            <a:fld id="{3F638153-029A-49A3-8B3A-53ACE6B7588F}" type="slidenum">
              <a:rPr kumimoji="1" lang="ja-JP" altLang="en-US" smtClean="0"/>
              <a:t>27</a:t>
            </a:fld>
            <a:endParaRPr kumimoji="1" lang="ja-JP" altLang="en-US"/>
          </a:p>
        </p:txBody>
      </p:sp>
      <p:sp>
        <p:nvSpPr>
          <p:cNvPr id="4" name="テキスト ボックス 3">
            <a:extLst>
              <a:ext uri="{FF2B5EF4-FFF2-40B4-BE49-F238E27FC236}">
                <a16:creationId xmlns:a16="http://schemas.microsoft.com/office/drawing/2014/main" id="{F53773CB-0986-4172-7C64-3AEDBF4B76CF}"/>
              </a:ext>
            </a:extLst>
          </p:cNvPr>
          <p:cNvSpPr txBox="1"/>
          <p:nvPr/>
        </p:nvSpPr>
        <p:spPr>
          <a:xfrm>
            <a:off x="637496" y="526061"/>
            <a:ext cx="5225143" cy="461665"/>
          </a:xfrm>
          <a:prstGeom prst="rect">
            <a:avLst/>
          </a:prstGeom>
          <a:noFill/>
        </p:spPr>
        <p:txBody>
          <a:bodyPr wrap="square" rtlCol="0">
            <a:spAutoFit/>
          </a:bodyPr>
          <a:lstStyle/>
          <a:p>
            <a:r>
              <a:rPr lang="en-US" altLang="ja-JP" sz="2400" dirty="0">
                <a:latin typeface="+mj-ea"/>
                <a:ea typeface="+mj-ea"/>
              </a:rPr>
              <a:t>A-1.</a:t>
            </a:r>
            <a:r>
              <a:rPr lang="ja-JP" altLang="en-US" sz="2400" dirty="0">
                <a:latin typeface="+mj-ea"/>
                <a:ea typeface="+mj-ea"/>
              </a:rPr>
              <a:t>適した偏波相関係数の導出</a:t>
            </a:r>
            <a:endParaRPr kumimoji="1" lang="ja-JP" altLang="en-US" sz="2400" dirty="0">
              <a:latin typeface="+mj-ea"/>
              <a:ea typeface="+mj-ea"/>
            </a:endParaRPr>
          </a:p>
        </p:txBody>
      </p:sp>
    </p:spTree>
    <p:extLst>
      <p:ext uri="{BB962C8B-B14F-4D97-AF65-F5344CB8AC3E}">
        <p14:creationId xmlns:p14="http://schemas.microsoft.com/office/powerpoint/2010/main" val="1645097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130BE0DF-87B6-8F59-1287-991E37205DF4}"/>
              </a:ext>
            </a:extLst>
          </p:cNvPr>
          <p:cNvPicPr>
            <a:picLocks noChangeAspect="1"/>
          </p:cNvPicPr>
          <p:nvPr/>
        </p:nvPicPr>
        <p:blipFill rotWithShape="1">
          <a:blip r:embed="rId2">
            <a:extLst>
              <a:ext uri="{28A0092B-C50C-407E-A947-70E740481C1C}">
                <a14:useLocalDpi xmlns:a14="http://schemas.microsoft.com/office/drawing/2010/main" val="0"/>
              </a:ext>
            </a:extLst>
          </a:blip>
          <a:srcRect l="21797" t="6388" b="10119"/>
          <a:stretch/>
        </p:blipFill>
        <p:spPr>
          <a:xfrm>
            <a:off x="1" y="2393157"/>
            <a:ext cx="4819854" cy="2894527"/>
          </a:xfrm>
          <a:prstGeom prst="rect">
            <a:avLst/>
          </a:prstGeom>
        </p:spPr>
      </p:pic>
      <p:sp>
        <p:nvSpPr>
          <p:cNvPr id="2" name="タイトル 1">
            <a:extLst>
              <a:ext uri="{FF2B5EF4-FFF2-40B4-BE49-F238E27FC236}">
                <a16:creationId xmlns:a16="http://schemas.microsoft.com/office/drawing/2014/main" id="{48C96FB1-192E-815F-239D-88F24718C461}"/>
              </a:ext>
            </a:extLst>
          </p:cNvPr>
          <p:cNvSpPr>
            <a:spLocks noGrp="1"/>
          </p:cNvSpPr>
          <p:nvPr>
            <p:ph type="title"/>
          </p:nvPr>
        </p:nvSpPr>
        <p:spPr>
          <a:xfrm>
            <a:off x="628650" y="1131094"/>
            <a:ext cx="7886700" cy="558914"/>
          </a:xfrm>
        </p:spPr>
        <p:txBody>
          <a:bodyPr>
            <a:normAutofit/>
          </a:bodyPr>
          <a:lstStyle/>
          <a:p>
            <a:r>
              <a:rPr lang="ja-JP" altLang="en-US" sz="2100" dirty="0"/>
              <a:t>モデル内一様性による圧縮</a:t>
            </a:r>
          </a:p>
        </p:txBody>
      </p:sp>
      <p:sp>
        <p:nvSpPr>
          <p:cNvPr id="6" name="テキスト ボックス 5">
            <a:extLst>
              <a:ext uri="{FF2B5EF4-FFF2-40B4-BE49-F238E27FC236}">
                <a16:creationId xmlns:a16="http://schemas.microsoft.com/office/drawing/2014/main" id="{16C4B8B6-10B5-A144-6EC3-6059C804B140}"/>
              </a:ext>
            </a:extLst>
          </p:cNvPr>
          <p:cNvSpPr txBox="1"/>
          <p:nvPr/>
        </p:nvSpPr>
        <p:spPr>
          <a:xfrm>
            <a:off x="538843" y="1751240"/>
            <a:ext cx="6680427" cy="369332"/>
          </a:xfrm>
          <a:prstGeom prst="rect">
            <a:avLst/>
          </a:prstGeom>
          <a:noFill/>
        </p:spPr>
        <p:txBody>
          <a:bodyPr wrap="square" rtlCol="0">
            <a:spAutoFit/>
          </a:bodyPr>
          <a:lstStyle/>
          <a:p>
            <a:r>
              <a:rPr kumimoji="1" lang="en-US" altLang="ja-JP" dirty="0" err="1"/>
              <a:t>R.Imai</a:t>
            </a:r>
            <a:r>
              <a:rPr kumimoji="1" lang="ja-JP" altLang="en-US" dirty="0"/>
              <a:t>らによる埋設物のモデル化</a:t>
            </a:r>
          </a:p>
        </p:txBody>
      </p:sp>
      <p:sp>
        <p:nvSpPr>
          <p:cNvPr id="7" name="テキスト ボックス 6">
            <a:extLst>
              <a:ext uri="{FF2B5EF4-FFF2-40B4-BE49-F238E27FC236}">
                <a16:creationId xmlns:a16="http://schemas.microsoft.com/office/drawing/2014/main" id="{55A559FF-FDDC-F0CD-927E-3957706A5340}"/>
              </a:ext>
            </a:extLst>
          </p:cNvPr>
          <p:cNvSpPr txBox="1"/>
          <p:nvPr/>
        </p:nvSpPr>
        <p:spPr>
          <a:xfrm>
            <a:off x="4507789" y="2290083"/>
            <a:ext cx="4007561" cy="1708160"/>
          </a:xfrm>
          <a:prstGeom prst="rect">
            <a:avLst/>
          </a:prstGeom>
          <a:noFill/>
        </p:spPr>
        <p:txBody>
          <a:bodyPr wrap="square" rtlCol="0">
            <a:spAutoFit/>
          </a:bodyPr>
          <a:lstStyle/>
          <a:p>
            <a:r>
              <a:rPr lang="ja-JP" altLang="en-US" sz="1500" dirty="0">
                <a:latin typeface="Courier New" panose="02070309020205020404" pitchFamily="49" charset="0"/>
              </a:rPr>
              <a:t>その内部が一様性を持つようなモデルを仮定する。</a:t>
            </a:r>
            <a:endParaRPr lang="en-US" altLang="ja-JP" sz="1500" dirty="0">
              <a:latin typeface="Courier New" panose="02070309020205020404" pitchFamily="49" charset="0"/>
            </a:endParaRPr>
          </a:p>
          <a:p>
            <a:r>
              <a:rPr lang="ja-JP" altLang="en-US" sz="1500" dirty="0">
                <a:latin typeface="Courier New" panose="02070309020205020404" pitchFamily="49" charset="0"/>
              </a:rPr>
              <a:t>：同じ材質、表面状態のものは散乱特性が等しい、一様である</a:t>
            </a:r>
            <a:br>
              <a:rPr lang="ja-JP" altLang="en-US" sz="1500" dirty="0"/>
            </a:br>
            <a:r>
              <a:rPr lang="ja-JP" altLang="en-US" sz="1500" dirty="0"/>
              <a:t>・内部では一様、外部では一様でないところを探す</a:t>
            </a:r>
            <a:endParaRPr lang="en-US" altLang="ja-JP" sz="1500" dirty="0"/>
          </a:p>
          <a:p>
            <a:r>
              <a:rPr lang="ja-JP" altLang="en-US" sz="1500"/>
              <a:t>→埋設物が存在している</a:t>
            </a:r>
            <a:endParaRPr lang="en-US" altLang="ja-JP" sz="1500" dirty="0"/>
          </a:p>
        </p:txBody>
      </p:sp>
      <p:sp>
        <p:nvSpPr>
          <p:cNvPr id="12" name="テキスト ボックス 11">
            <a:extLst>
              <a:ext uri="{FF2B5EF4-FFF2-40B4-BE49-F238E27FC236}">
                <a16:creationId xmlns:a16="http://schemas.microsoft.com/office/drawing/2014/main" id="{834CF647-2CDA-83BA-324F-6C6B3E5B619C}"/>
              </a:ext>
            </a:extLst>
          </p:cNvPr>
          <p:cNvSpPr txBox="1"/>
          <p:nvPr/>
        </p:nvSpPr>
        <p:spPr>
          <a:xfrm>
            <a:off x="538843" y="5480277"/>
            <a:ext cx="7672388" cy="415498"/>
          </a:xfrm>
          <a:prstGeom prst="rect">
            <a:avLst/>
          </a:prstGeom>
          <a:noFill/>
        </p:spPr>
        <p:txBody>
          <a:bodyPr wrap="square" rtlCol="0">
            <a:spAutoFit/>
          </a:bodyPr>
          <a:lstStyle/>
          <a:p>
            <a:r>
              <a:rPr kumimoji="1" lang="en-US" altLang="ja-JP" sz="1050" dirty="0"/>
              <a:t>[1]</a:t>
            </a:r>
            <a:r>
              <a:rPr lang="en-US" altLang="ja-JP" sz="1050" dirty="0"/>
              <a:t> </a:t>
            </a:r>
            <a:r>
              <a:rPr lang="en-US" altLang="ja-JP" sz="1050" dirty="0" err="1"/>
              <a:t>Ryuta</a:t>
            </a:r>
            <a:r>
              <a:rPr lang="en-US" altLang="ja-JP" sz="1050" dirty="0"/>
              <a:t> Imai, </a:t>
            </a:r>
            <a:r>
              <a:rPr lang="en-US" altLang="ja-JP" sz="1050" dirty="0" err="1"/>
              <a:t>Yicheng</a:t>
            </a:r>
            <a:r>
              <a:rPr lang="en-US" altLang="ja-JP" sz="1050" dirty="0"/>
              <a:t> Song, Ryo </a:t>
            </a:r>
            <a:r>
              <a:rPr lang="en-US" altLang="ja-JP" sz="1050" dirty="0" err="1"/>
              <a:t>Natsuaki</a:t>
            </a:r>
            <a:r>
              <a:rPr lang="en-US" altLang="ja-JP" sz="1050" dirty="0"/>
              <a:t>, and Akira Hirose, Model-Based Homogeneity to Extend Compressed Sensing for Ground Penetrating Radar, IEEE TRANSACTIONS ON GEOSCIENCE AND REMOTE SENSING, VOL. 60, 2022</a:t>
            </a:r>
            <a:endParaRPr kumimoji="1" lang="ja-JP" altLang="en-US" sz="1050" dirty="0"/>
          </a:p>
        </p:txBody>
      </p:sp>
      <p:sp>
        <p:nvSpPr>
          <p:cNvPr id="3" name="スライド番号プレースホルダー 2">
            <a:extLst>
              <a:ext uri="{FF2B5EF4-FFF2-40B4-BE49-F238E27FC236}">
                <a16:creationId xmlns:a16="http://schemas.microsoft.com/office/drawing/2014/main" id="{F1E00534-0F52-A4D5-DFC1-E96EEE86DA78}"/>
              </a:ext>
            </a:extLst>
          </p:cNvPr>
          <p:cNvSpPr>
            <a:spLocks noGrp="1"/>
          </p:cNvSpPr>
          <p:nvPr>
            <p:ph type="sldNum" sz="quarter" idx="12"/>
          </p:nvPr>
        </p:nvSpPr>
        <p:spPr/>
        <p:txBody>
          <a:bodyPr/>
          <a:lstStyle/>
          <a:p>
            <a:fld id="{9EA54824-77AC-4A70-9CE4-CDF5E31B0B2B}" type="slidenum">
              <a:rPr kumimoji="1" lang="ja-JP" altLang="en-US" smtClean="0"/>
              <a:t>28</a:t>
            </a:fld>
            <a:endParaRPr kumimoji="1" lang="ja-JP" altLang="en-US"/>
          </a:p>
        </p:txBody>
      </p:sp>
      <p:sp>
        <p:nvSpPr>
          <p:cNvPr id="4" name="テキスト ボックス 3">
            <a:extLst>
              <a:ext uri="{FF2B5EF4-FFF2-40B4-BE49-F238E27FC236}">
                <a16:creationId xmlns:a16="http://schemas.microsoft.com/office/drawing/2014/main" id="{5AEC14F8-63F6-6081-D136-D560158C5C5B}"/>
              </a:ext>
            </a:extLst>
          </p:cNvPr>
          <p:cNvSpPr txBox="1"/>
          <p:nvPr/>
        </p:nvSpPr>
        <p:spPr>
          <a:xfrm>
            <a:off x="538843" y="369391"/>
            <a:ext cx="5225143" cy="461665"/>
          </a:xfrm>
          <a:prstGeom prst="rect">
            <a:avLst/>
          </a:prstGeom>
          <a:noFill/>
        </p:spPr>
        <p:txBody>
          <a:bodyPr wrap="square" rtlCol="0">
            <a:spAutoFit/>
          </a:bodyPr>
          <a:lstStyle/>
          <a:p>
            <a:r>
              <a:rPr lang="en-US" altLang="ja-JP" sz="2400" dirty="0">
                <a:latin typeface="+mj-ea"/>
                <a:ea typeface="+mj-ea"/>
              </a:rPr>
              <a:t>A-2.</a:t>
            </a:r>
            <a:r>
              <a:rPr lang="ja-JP" altLang="en-US" sz="2400" dirty="0">
                <a:latin typeface="+mj-ea"/>
                <a:ea typeface="+mj-ea"/>
              </a:rPr>
              <a:t>モデル内一様性</a:t>
            </a:r>
            <a:endParaRPr kumimoji="1" lang="ja-JP" altLang="en-US" sz="2400" dirty="0">
              <a:latin typeface="+mj-ea"/>
              <a:ea typeface="+mj-ea"/>
            </a:endParaRPr>
          </a:p>
        </p:txBody>
      </p:sp>
    </p:spTree>
    <p:extLst>
      <p:ext uri="{BB962C8B-B14F-4D97-AF65-F5344CB8AC3E}">
        <p14:creationId xmlns:p14="http://schemas.microsoft.com/office/powerpoint/2010/main" val="460307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E752A-07A8-C6AB-002A-935F1260949E}"/>
              </a:ext>
            </a:extLst>
          </p:cNvPr>
          <p:cNvSpPr txBox="1">
            <a:spLocks/>
          </p:cNvSpPr>
          <p:nvPr/>
        </p:nvSpPr>
        <p:spPr>
          <a:xfrm>
            <a:off x="242581" y="289625"/>
            <a:ext cx="6680881" cy="431828"/>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t>A-3.</a:t>
            </a:r>
            <a:r>
              <a:rPr lang="ja-JP" altLang="en-US" sz="2400" dirty="0"/>
              <a:t>モデル化を用いたパイプの圧縮センシング</a:t>
            </a:r>
          </a:p>
        </p:txBody>
      </p:sp>
      <p:sp>
        <p:nvSpPr>
          <p:cNvPr id="3" name="テキスト ボックス 2">
            <a:extLst>
              <a:ext uri="{FF2B5EF4-FFF2-40B4-BE49-F238E27FC236}">
                <a16:creationId xmlns:a16="http://schemas.microsoft.com/office/drawing/2014/main" id="{029F7A3D-C328-70FF-D21A-54B1CEEECA76}"/>
              </a:ext>
            </a:extLst>
          </p:cNvPr>
          <p:cNvSpPr txBox="1"/>
          <p:nvPr/>
        </p:nvSpPr>
        <p:spPr>
          <a:xfrm>
            <a:off x="396871" y="1653372"/>
            <a:ext cx="3378273" cy="3741473"/>
          </a:xfrm>
          <a:prstGeom prst="rect">
            <a:avLst/>
          </a:prstGeom>
          <a:noFill/>
        </p:spPr>
        <p:txBody>
          <a:bodyPr wrap="square" rtlCol="0">
            <a:spAutoFit/>
          </a:bodyPr>
          <a:lstStyle/>
          <a:p>
            <a:pPr>
              <a:lnSpc>
                <a:spcPct val="150000"/>
              </a:lnSpc>
            </a:pPr>
            <a:r>
              <a:rPr kumimoji="1" lang="ja-JP" altLang="en-US" sz="2000" dirty="0"/>
              <a:t>・</a:t>
            </a:r>
            <a:r>
              <a:rPr lang="ja-JP" altLang="en-US" sz="2000" dirty="0"/>
              <a:t>パイプのモデル化を行い</a:t>
            </a:r>
            <a:endParaRPr lang="en-US" altLang="ja-JP" sz="2000" dirty="0"/>
          </a:p>
          <a:p>
            <a:pPr>
              <a:lnSpc>
                <a:spcPct val="150000"/>
              </a:lnSpc>
            </a:pPr>
            <a:r>
              <a:rPr lang="ja-JP" altLang="en-US" sz="2000" dirty="0"/>
              <a:t>圧縮センシングを行う</a:t>
            </a:r>
          </a:p>
          <a:p>
            <a:pPr>
              <a:lnSpc>
                <a:spcPct val="150000"/>
              </a:lnSpc>
            </a:pPr>
            <a:endParaRPr lang="en-US" altLang="ja-JP" sz="2000" dirty="0"/>
          </a:p>
          <a:p>
            <a:pPr>
              <a:lnSpc>
                <a:spcPct val="150000"/>
              </a:lnSpc>
            </a:pPr>
            <a:r>
              <a:rPr lang="ja-JP" altLang="en-US" sz="2000" dirty="0"/>
              <a:t>・新規性として偏波の情報も考慮し、偏波の向きとパイプの向きによってどのように散乱の様子が異なるか考える</a:t>
            </a:r>
            <a:endParaRPr lang="en-US" altLang="ja-JP" sz="2000" dirty="0"/>
          </a:p>
        </p:txBody>
      </p:sp>
      <p:pic>
        <p:nvPicPr>
          <p:cNvPr id="4" name="図 3">
            <a:extLst>
              <a:ext uri="{FF2B5EF4-FFF2-40B4-BE49-F238E27FC236}">
                <a16:creationId xmlns:a16="http://schemas.microsoft.com/office/drawing/2014/main" id="{A942F7D4-CE1F-0780-8031-30FA35BFFA8F}"/>
              </a:ext>
            </a:extLst>
          </p:cNvPr>
          <p:cNvPicPr>
            <a:picLocks noChangeAspect="1"/>
          </p:cNvPicPr>
          <p:nvPr/>
        </p:nvPicPr>
        <p:blipFill>
          <a:blip r:embed="rId2"/>
          <a:stretch>
            <a:fillRect/>
          </a:stretch>
        </p:blipFill>
        <p:spPr>
          <a:xfrm>
            <a:off x="4016444" y="1031921"/>
            <a:ext cx="4095710" cy="2772777"/>
          </a:xfrm>
          <a:prstGeom prst="rect">
            <a:avLst/>
          </a:prstGeom>
        </p:spPr>
      </p:pic>
      <p:pic>
        <p:nvPicPr>
          <p:cNvPr id="5" name="図 4">
            <a:extLst>
              <a:ext uri="{FF2B5EF4-FFF2-40B4-BE49-F238E27FC236}">
                <a16:creationId xmlns:a16="http://schemas.microsoft.com/office/drawing/2014/main" id="{12A2CEB5-FCB7-5222-5E5E-6530962528BA}"/>
              </a:ext>
            </a:extLst>
          </p:cNvPr>
          <p:cNvPicPr>
            <a:picLocks noChangeAspect="1"/>
          </p:cNvPicPr>
          <p:nvPr/>
        </p:nvPicPr>
        <p:blipFill>
          <a:blip r:embed="rId3"/>
          <a:stretch>
            <a:fillRect/>
          </a:stretch>
        </p:blipFill>
        <p:spPr>
          <a:xfrm>
            <a:off x="3940336" y="4115166"/>
            <a:ext cx="4490599" cy="2115872"/>
          </a:xfrm>
          <a:prstGeom prst="rect">
            <a:avLst/>
          </a:prstGeom>
        </p:spPr>
      </p:pic>
      <p:sp>
        <p:nvSpPr>
          <p:cNvPr id="6" name="スライド番号プレースホルダー 5">
            <a:extLst>
              <a:ext uri="{FF2B5EF4-FFF2-40B4-BE49-F238E27FC236}">
                <a16:creationId xmlns:a16="http://schemas.microsoft.com/office/drawing/2014/main" id="{15601AA0-71EC-8E44-1187-0B8DB983BE4D}"/>
              </a:ext>
            </a:extLst>
          </p:cNvPr>
          <p:cNvSpPr>
            <a:spLocks noGrp="1"/>
          </p:cNvSpPr>
          <p:nvPr>
            <p:ph type="sldNum" sz="quarter" idx="12"/>
          </p:nvPr>
        </p:nvSpPr>
        <p:spPr/>
        <p:txBody>
          <a:bodyPr/>
          <a:lstStyle/>
          <a:p>
            <a:fld id="{3F638153-029A-49A3-8B3A-53ACE6B7588F}" type="slidenum">
              <a:rPr kumimoji="1" lang="ja-JP" altLang="en-US" smtClean="0"/>
              <a:t>29</a:t>
            </a:fld>
            <a:endParaRPr kumimoji="1" lang="ja-JP" altLang="en-US"/>
          </a:p>
        </p:txBody>
      </p:sp>
    </p:spTree>
    <p:extLst>
      <p:ext uri="{BB962C8B-B14F-4D97-AF65-F5344CB8AC3E}">
        <p14:creationId xmlns:p14="http://schemas.microsoft.com/office/powerpoint/2010/main" val="324590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87AB0-1E58-448B-0C41-A6DF2149C876}"/>
              </a:ext>
            </a:extLst>
          </p:cNvPr>
          <p:cNvSpPr txBox="1">
            <a:spLocks/>
          </p:cNvSpPr>
          <p:nvPr/>
        </p:nvSpPr>
        <p:spPr>
          <a:xfrm>
            <a:off x="787866" y="315425"/>
            <a:ext cx="2262809" cy="451533"/>
          </a:xfrm>
          <a:prstGeom prst="rect">
            <a:avLst/>
          </a:prstGeom>
        </p:spPr>
        <p:txBody>
          <a:bodyPr>
            <a:normAutofit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latin typeface="+mj-ea"/>
              </a:rPr>
              <a:t>1.</a:t>
            </a:r>
            <a:r>
              <a:rPr lang="ja-JP" altLang="en-US" sz="2800" dirty="0">
                <a:latin typeface="+mj-ea"/>
              </a:rPr>
              <a:t>研究背景</a:t>
            </a:r>
          </a:p>
        </p:txBody>
      </p:sp>
      <p:sp>
        <p:nvSpPr>
          <p:cNvPr id="3" name="テキスト ボックス 2">
            <a:extLst>
              <a:ext uri="{FF2B5EF4-FFF2-40B4-BE49-F238E27FC236}">
                <a16:creationId xmlns:a16="http://schemas.microsoft.com/office/drawing/2014/main" id="{78FB8C41-2F91-18CB-D463-A54F78DD817F}"/>
              </a:ext>
            </a:extLst>
          </p:cNvPr>
          <p:cNvSpPr txBox="1"/>
          <p:nvPr/>
        </p:nvSpPr>
        <p:spPr>
          <a:xfrm>
            <a:off x="220436" y="895915"/>
            <a:ext cx="8591056" cy="2616101"/>
          </a:xfrm>
          <a:prstGeom prst="rect">
            <a:avLst/>
          </a:prstGeom>
          <a:noFill/>
        </p:spPr>
        <p:txBody>
          <a:bodyPr wrap="square" rtlCol="0">
            <a:spAutoFit/>
          </a:bodyPr>
          <a:lstStyle/>
          <a:p>
            <a:r>
              <a:rPr kumimoji="1" lang="ja-JP" altLang="en-US" sz="2000" dirty="0"/>
              <a:t>・土木</a:t>
            </a:r>
            <a:r>
              <a:rPr lang="ja-JP" altLang="en-US" sz="2000" b="0" i="0" dirty="0">
                <a:effectLst/>
                <a:latin typeface="Courier New" panose="02070309020205020404" pitchFamily="49" charset="0"/>
              </a:rPr>
              <a:t>工事を行う際、地中の埋設物の有無及び形状、位置を推定しておく必要がある</a:t>
            </a:r>
            <a:endParaRPr lang="en-US" altLang="ja-JP" sz="2000" b="0" i="0" dirty="0">
              <a:effectLst/>
              <a:latin typeface="Courier New" panose="02070309020205020404" pitchFamily="49" charset="0"/>
            </a:endParaRPr>
          </a:p>
          <a:p>
            <a:r>
              <a:rPr lang="ja-JP" altLang="en-US" sz="2000" b="0" i="0" dirty="0">
                <a:effectLst/>
                <a:latin typeface="Courier New" panose="02070309020205020404" pitchFamily="49" charset="0"/>
              </a:rPr>
              <a:t>代表例</a:t>
            </a:r>
            <a:r>
              <a:rPr lang="ja-JP" altLang="en-US" sz="2000" dirty="0">
                <a:latin typeface="Courier New" panose="02070309020205020404" pitchFamily="49" charset="0"/>
              </a:rPr>
              <a:t>：</a:t>
            </a:r>
            <a:r>
              <a:rPr lang="ja-JP" altLang="en-US" sz="2000" b="0" i="0" dirty="0">
                <a:effectLst/>
                <a:latin typeface="Courier New" panose="02070309020205020404" pitchFamily="49" charset="0"/>
              </a:rPr>
              <a:t>ガス管や水道管</a:t>
            </a:r>
            <a:endParaRPr lang="en-US" altLang="ja-JP" sz="2000" b="0" i="0" dirty="0">
              <a:effectLst/>
              <a:latin typeface="Courier New" panose="02070309020205020404" pitchFamily="49" charset="0"/>
            </a:endParaRPr>
          </a:p>
          <a:p>
            <a:endParaRPr lang="en-US" altLang="ja-JP" sz="2000" dirty="0">
              <a:latin typeface="Courier New" panose="02070309020205020404" pitchFamily="49" charset="0"/>
            </a:endParaRPr>
          </a:p>
          <a:p>
            <a:r>
              <a:rPr lang="ja-JP" altLang="en-US" sz="2000" b="0" i="0" dirty="0">
                <a:effectLst/>
                <a:latin typeface="Courier New" panose="02070309020205020404" pitchFamily="49" charset="0"/>
              </a:rPr>
              <a:t>→地中調査段階でそれら埋設物の詳しい情報を得ておくことが重要となる。</a:t>
            </a:r>
            <a:endParaRPr lang="en-US" altLang="ja-JP" sz="2000" b="0" i="0" dirty="0">
              <a:effectLst/>
              <a:latin typeface="Courier New" panose="02070309020205020404" pitchFamily="49" charset="0"/>
            </a:endParaRPr>
          </a:p>
          <a:p>
            <a:endParaRPr kumimoji="1" lang="en-US" altLang="ja-JP" sz="2000" dirty="0">
              <a:latin typeface="Courier New" panose="02070309020205020404" pitchFamily="49" charset="0"/>
            </a:endParaRPr>
          </a:p>
          <a:p>
            <a:endParaRPr kumimoji="1" lang="en-US" altLang="ja-JP" sz="2000" dirty="0"/>
          </a:p>
          <a:p>
            <a:r>
              <a:rPr lang="ja-JP" altLang="en-US" sz="2400" u="sng" dirty="0"/>
              <a:t>埋まっているパイプの位置及び向きも含めた形状を推定する</a:t>
            </a:r>
            <a:endParaRPr lang="en-US" altLang="ja-JP" sz="2400" u="sng" dirty="0"/>
          </a:p>
        </p:txBody>
      </p:sp>
      <p:pic>
        <p:nvPicPr>
          <p:cNvPr id="4" name="図 3">
            <a:extLst>
              <a:ext uri="{FF2B5EF4-FFF2-40B4-BE49-F238E27FC236}">
                <a16:creationId xmlns:a16="http://schemas.microsoft.com/office/drawing/2014/main" id="{CE70554C-4B23-3174-D54F-5F01DFD1FE3A}"/>
              </a:ext>
            </a:extLst>
          </p:cNvPr>
          <p:cNvPicPr>
            <a:picLocks noChangeAspect="1"/>
          </p:cNvPicPr>
          <p:nvPr/>
        </p:nvPicPr>
        <p:blipFill>
          <a:blip r:embed="rId2"/>
          <a:stretch>
            <a:fillRect/>
          </a:stretch>
        </p:blipFill>
        <p:spPr>
          <a:xfrm>
            <a:off x="0" y="3999896"/>
            <a:ext cx="4572000" cy="2858104"/>
          </a:xfrm>
          <a:prstGeom prst="rect">
            <a:avLst/>
          </a:prstGeom>
        </p:spPr>
      </p:pic>
      <p:pic>
        <p:nvPicPr>
          <p:cNvPr id="5" name="図 4">
            <a:extLst>
              <a:ext uri="{FF2B5EF4-FFF2-40B4-BE49-F238E27FC236}">
                <a16:creationId xmlns:a16="http://schemas.microsoft.com/office/drawing/2014/main" id="{8CA6E0F5-A7B3-6FC0-7F6C-0A8DC8986B3E}"/>
              </a:ext>
            </a:extLst>
          </p:cNvPr>
          <p:cNvPicPr>
            <a:picLocks noChangeAspect="1"/>
          </p:cNvPicPr>
          <p:nvPr/>
        </p:nvPicPr>
        <p:blipFill>
          <a:blip r:embed="rId3"/>
          <a:stretch>
            <a:fillRect/>
          </a:stretch>
        </p:blipFill>
        <p:spPr>
          <a:xfrm>
            <a:off x="6748607" y="3640973"/>
            <a:ext cx="2148343" cy="2689529"/>
          </a:xfrm>
          <a:prstGeom prst="rect">
            <a:avLst/>
          </a:prstGeom>
        </p:spPr>
      </p:pic>
      <p:sp>
        <p:nvSpPr>
          <p:cNvPr id="7" name="テキスト ボックス 6">
            <a:extLst>
              <a:ext uri="{FF2B5EF4-FFF2-40B4-BE49-F238E27FC236}">
                <a16:creationId xmlns:a16="http://schemas.microsoft.com/office/drawing/2014/main" id="{C7C409D2-1F7E-2AB4-51D9-2C08F5E3B967}"/>
              </a:ext>
            </a:extLst>
          </p:cNvPr>
          <p:cNvSpPr txBox="1"/>
          <p:nvPr/>
        </p:nvSpPr>
        <p:spPr>
          <a:xfrm>
            <a:off x="4572000" y="5780782"/>
            <a:ext cx="2401369" cy="1077218"/>
          </a:xfrm>
          <a:prstGeom prst="rect">
            <a:avLst/>
          </a:prstGeom>
          <a:noFill/>
        </p:spPr>
        <p:txBody>
          <a:bodyPr wrap="square" rtlCol="0">
            <a:spAutoFit/>
          </a:bodyPr>
          <a:lstStyle/>
          <a:p>
            <a:r>
              <a:rPr kumimoji="1" lang="en-US" altLang="ja-JP" sz="800" dirty="0"/>
              <a:t>[</a:t>
            </a:r>
            <a:r>
              <a:rPr kumimoji="1" lang="ja-JP" altLang="en-US" sz="800" dirty="0"/>
              <a:t>出展</a:t>
            </a:r>
            <a:r>
              <a:rPr kumimoji="1" lang="en-US" altLang="ja-JP" sz="800" dirty="0"/>
              <a:t>:https://www.morishitahouse.jp/info/greenhouse/%E3%83%93%E3%83%8B%E3%83%BC%E3%83%AB%E3%83%8F%E3%82%A6%E3%82%B9%EF%BC%88%E3%83%91%E3%82%A4%E3%83%97%E3%83%8F%E3%82%A6%E3%82%B9%EF%BC%89%E3%81%AE%E3%83%91%E3%82%A4%E3%83%97%E3%81%AE%E6%9D%90%E8%B3%AA/]</a:t>
            </a:r>
            <a:endParaRPr kumimoji="1" lang="ja-JP" altLang="en-US" sz="800" dirty="0"/>
          </a:p>
        </p:txBody>
      </p:sp>
      <p:sp>
        <p:nvSpPr>
          <p:cNvPr id="6" name="スライド番号プレースホルダー 5">
            <a:extLst>
              <a:ext uri="{FF2B5EF4-FFF2-40B4-BE49-F238E27FC236}">
                <a16:creationId xmlns:a16="http://schemas.microsoft.com/office/drawing/2014/main" id="{84C69FC4-EC6D-CD5A-CD69-377C74E47002}"/>
              </a:ext>
            </a:extLst>
          </p:cNvPr>
          <p:cNvSpPr>
            <a:spLocks noGrp="1"/>
          </p:cNvSpPr>
          <p:nvPr>
            <p:ph type="sldNum" sz="quarter" idx="12"/>
          </p:nvPr>
        </p:nvSpPr>
        <p:spPr/>
        <p:txBody>
          <a:bodyPr/>
          <a:lstStyle/>
          <a:p>
            <a:fld id="{3F638153-029A-49A3-8B3A-53ACE6B7588F}" type="slidenum">
              <a:rPr kumimoji="1" lang="ja-JP" altLang="en-US" smtClean="0"/>
              <a:t>3</a:t>
            </a:fld>
            <a:endParaRPr kumimoji="1" lang="ja-JP" altLang="en-US"/>
          </a:p>
        </p:txBody>
      </p:sp>
    </p:spTree>
    <p:extLst>
      <p:ext uri="{BB962C8B-B14F-4D97-AF65-F5344CB8AC3E}">
        <p14:creationId xmlns:p14="http://schemas.microsoft.com/office/powerpoint/2010/main" val="315718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5067F-B989-7519-558F-C93100426089}"/>
              </a:ext>
            </a:extLst>
          </p:cNvPr>
          <p:cNvSpPr txBox="1">
            <a:spLocks/>
          </p:cNvSpPr>
          <p:nvPr/>
        </p:nvSpPr>
        <p:spPr>
          <a:xfrm>
            <a:off x="424543" y="370608"/>
            <a:ext cx="4499795" cy="369332"/>
          </a:xfrm>
          <a:prstGeom prst="rect">
            <a:avLst/>
          </a:prstGeom>
        </p:spPr>
        <p:txBody>
          <a:bodyPr>
            <a:normAutofit fontScale="925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t>A-4.</a:t>
            </a:r>
            <a:r>
              <a:rPr lang="ja-JP" altLang="en-US" sz="2400" dirty="0"/>
              <a:t>偏波感受型の圧縮の有用性</a:t>
            </a:r>
          </a:p>
        </p:txBody>
      </p:sp>
      <p:sp>
        <p:nvSpPr>
          <p:cNvPr id="3" name="テキスト ボックス 2">
            <a:extLst>
              <a:ext uri="{FF2B5EF4-FFF2-40B4-BE49-F238E27FC236}">
                <a16:creationId xmlns:a16="http://schemas.microsoft.com/office/drawing/2014/main" id="{EAC85FAF-37D5-DD52-EDB9-60115F06D998}"/>
              </a:ext>
            </a:extLst>
          </p:cNvPr>
          <p:cNvSpPr txBox="1"/>
          <p:nvPr/>
        </p:nvSpPr>
        <p:spPr>
          <a:xfrm>
            <a:off x="232229" y="1237343"/>
            <a:ext cx="9610725" cy="369332"/>
          </a:xfrm>
          <a:prstGeom prst="rect">
            <a:avLst/>
          </a:prstGeom>
          <a:noFill/>
        </p:spPr>
        <p:txBody>
          <a:bodyPr wrap="square" rtlCol="0">
            <a:spAutoFit/>
          </a:bodyPr>
          <a:lstStyle/>
          <a:p>
            <a:r>
              <a:rPr kumimoji="1" lang="ja-JP" altLang="en-US" dirty="0"/>
              <a:t>・垂直偏波と水平偏波を当てることでパイプの向きが推定できる</a:t>
            </a:r>
            <a:endParaRPr kumimoji="1" lang="en-US" altLang="ja-JP" dirty="0"/>
          </a:p>
        </p:txBody>
      </p:sp>
      <p:pic>
        <p:nvPicPr>
          <p:cNvPr id="4" name="図 3">
            <a:extLst>
              <a:ext uri="{FF2B5EF4-FFF2-40B4-BE49-F238E27FC236}">
                <a16:creationId xmlns:a16="http://schemas.microsoft.com/office/drawing/2014/main" id="{F32F86B9-D3DA-73B2-092B-9D7180CEC675}"/>
              </a:ext>
            </a:extLst>
          </p:cNvPr>
          <p:cNvPicPr>
            <a:picLocks noChangeAspect="1"/>
          </p:cNvPicPr>
          <p:nvPr/>
        </p:nvPicPr>
        <p:blipFill>
          <a:blip r:embed="rId2"/>
          <a:stretch>
            <a:fillRect/>
          </a:stretch>
        </p:blipFill>
        <p:spPr>
          <a:xfrm>
            <a:off x="232229" y="2069309"/>
            <a:ext cx="4151085" cy="2337202"/>
          </a:xfrm>
          <a:prstGeom prst="rect">
            <a:avLst/>
          </a:prstGeom>
        </p:spPr>
      </p:pic>
      <p:pic>
        <p:nvPicPr>
          <p:cNvPr id="5" name="図 4">
            <a:extLst>
              <a:ext uri="{FF2B5EF4-FFF2-40B4-BE49-F238E27FC236}">
                <a16:creationId xmlns:a16="http://schemas.microsoft.com/office/drawing/2014/main" id="{5A041CA6-A810-CE97-FD6F-F03B39C35714}"/>
              </a:ext>
            </a:extLst>
          </p:cNvPr>
          <p:cNvPicPr>
            <a:picLocks noChangeAspect="1"/>
          </p:cNvPicPr>
          <p:nvPr/>
        </p:nvPicPr>
        <p:blipFill>
          <a:blip r:embed="rId3"/>
          <a:stretch>
            <a:fillRect/>
          </a:stretch>
        </p:blipFill>
        <p:spPr>
          <a:xfrm>
            <a:off x="4760688" y="2069309"/>
            <a:ext cx="4213173" cy="2337202"/>
          </a:xfrm>
          <a:prstGeom prst="rect">
            <a:avLst/>
          </a:prstGeom>
        </p:spPr>
      </p:pic>
      <p:sp>
        <p:nvSpPr>
          <p:cNvPr id="6" name="テキスト ボックス 5">
            <a:extLst>
              <a:ext uri="{FF2B5EF4-FFF2-40B4-BE49-F238E27FC236}">
                <a16:creationId xmlns:a16="http://schemas.microsoft.com/office/drawing/2014/main" id="{A511F0D6-0719-F2F5-299B-C94E3C7920A6}"/>
              </a:ext>
            </a:extLst>
          </p:cNvPr>
          <p:cNvSpPr txBox="1"/>
          <p:nvPr/>
        </p:nvSpPr>
        <p:spPr>
          <a:xfrm>
            <a:off x="321015" y="5158992"/>
            <a:ext cx="8501970" cy="1015663"/>
          </a:xfrm>
          <a:prstGeom prst="rect">
            <a:avLst/>
          </a:prstGeom>
          <a:noFill/>
        </p:spPr>
        <p:txBody>
          <a:bodyPr wrap="square" rtlCol="0">
            <a:spAutoFit/>
          </a:bodyPr>
          <a:lstStyle/>
          <a:p>
            <a:r>
              <a:rPr lang="en-US" altLang="ja-JP" sz="2000" dirty="0"/>
              <a:t>1</a:t>
            </a:r>
            <a:r>
              <a:rPr lang="ja-JP" altLang="en-US" sz="2000" dirty="0"/>
              <a:t>点を計測してパイプの向きがわかる</a:t>
            </a:r>
            <a:endParaRPr lang="en-US" altLang="ja-JP" sz="2000" dirty="0"/>
          </a:p>
          <a:p>
            <a:r>
              <a:rPr kumimoji="1" lang="ja-JP" altLang="en-US" sz="2000" dirty="0"/>
              <a:t>→計測しなくてもいい点が考えられる</a:t>
            </a:r>
            <a:endParaRPr kumimoji="1" lang="en-US" altLang="ja-JP" sz="2000" dirty="0"/>
          </a:p>
          <a:p>
            <a:endParaRPr kumimoji="1" lang="ja-JP" altLang="en-US" sz="2000" dirty="0"/>
          </a:p>
        </p:txBody>
      </p:sp>
      <p:sp>
        <p:nvSpPr>
          <p:cNvPr id="7" name="スライド番号プレースホルダー 6">
            <a:extLst>
              <a:ext uri="{FF2B5EF4-FFF2-40B4-BE49-F238E27FC236}">
                <a16:creationId xmlns:a16="http://schemas.microsoft.com/office/drawing/2014/main" id="{1C0EF042-C8C1-14C3-F6D3-3DEC9231169A}"/>
              </a:ext>
            </a:extLst>
          </p:cNvPr>
          <p:cNvSpPr>
            <a:spLocks noGrp="1"/>
          </p:cNvSpPr>
          <p:nvPr>
            <p:ph type="sldNum" sz="quarter" idx="12"/>
          </p:nvPr>
        </p:nvSpPr>
        <p:spPr/>
        <p:txBody>
          <a:bodyPr/>
          <a:lstStyle/>
          <a:p>
            <a:fld id="{3F638153-029A-49A3-8B3A-53ACE6B7588F}" type="slidenum">
              <a:rPr kumimoji="1" lang="ja-JP" altLang="en-US" smtClean="0"/>
              <a:t>30</a:t>
            </a:fld>
            <a:endParaRPr kumimoji="1" lang="ja-JP" altLang="en-US"/>
          </a:p>
        </p:txBody>
      </p:sp>
    </p:spTree>
    <p:extLst>
      <p:ext uri="{BB962C8B-B14F-4D97-AF65-F5344CB8AC3E}">
        <p14:creationId xmlns:p14="http://schemas.microsoft.com/office/powerpoint/2010/main" val="3243984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767DF-EC6D-4794-88B1-3D0F86F8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566" y="658175"/>
            <a:ext cx="6981434" cy="2887114"/>
          </a:xfrm>
          <a:prstGeom prst="rect">
            <a:avLst/>
          </a:prstGeom>
        </p:spPr>
      </p:pic>
      <p:pic>
        <p:nvPicPr>
          <p:cNvPr id="5" name="図 4">
            <a:extLst>
              <a:ext uri="{FF2B5EF4-FFF2-40B4-BE49-F238E27FC236}">
                <a16:creationId xmlns:a16="http://schemas.microsoft.com/office/drawing/2014/main" id="{CDBDAD0B-2D40-B45E-F199-48683C1AB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566" y="3959978"/>
            <a:ext cx="6981434" cy="2898022"/>
          </a:xfrm>
          <a:prstGeom prst="rect">
            <a:avLst/>
          </a:prstGeom>
        </p:spPr>
      </p:pic>
      <p:sp>
        <p:nvSpPr>
          <p:cNvPr id="2" name="テキスト ボックス 1">
            <a:extLst>
              <a:ext uri="{FF2B5EF4-FFF2-40B4-BE49-F238E27FC236}">
                <a16:creationId xmlns:a16="http://schemas.microsoft.com/office/drawing/2014/main" id="{6FE12DA7-9D96-382E-6655-9D2D6C390E30}"/>
              </a:ext>
            </a:extLst>
          </p:cNvPr>
          <p:cNvSpPr txBox="1"/>
          <p:nvPr/>
        </p:nvSpPr>
        <p:spPr>
          <a:xfrm>
            <a:off x="2619374" y="288843"/>
            <a:ext cx="5065940" cy="369332"/>
          </a:xfrm>
          <a:prstGeom prst="rect">
            <a:avLst/>
          </a:prstGeom>
          <a:noFill/>
        </p:spPr>
        <p:txBody>
          <a:bodyPr wrap="square" rtlCol="0">
            <a:spAutoFit/>
          </a:bodyPr>
          <a:lstStyle/>
          <a:p>
            <a:r>
              <a:rPr kumimoji="1" lang="en-US" altLang="ja-JP" dirty="0"/>
              <a:t>A-5.</a:t>
            </a:r>
            <a:r>
              <a:rPr kumimoji="1" lang="ja-JP" altLang="en-US" dirty="0"/>
              <a:t>散乱行列を特徴量としたときの補間結果</a:t>
            </a:r>
          </a:p>
        </p:txBody>
      </p:sp>
      <p:sp>
        <p:nvSpPr>
          <p:cNvPr id="4" name="テキスト ボックス 3">
            <a:extLst>
              <a:ext uri="{FF2B5EF4-FFF2-40B4-BE49-F238E27FC236}">
                <a16:creationId xmlns:a16="http://schemas.microsoft.com/office/drawing/2014/main" id="{58573598-85ED-CCF1-1D50-673DF23AA24B}"/>
              </a:ext>
            </a:extLst>
          </p:cNvPr>
          <p:cNvSpPr txBox="1"/>
          <p:nvPr/>
        </p:nvSpPr>
        <p:spPr>
          <a:xfrm>
            <a:off x="0" y="1614554"/>
            <a:ext cx="2162566" cy="1815882"/>
          </a:xfrm>
          <a:prstGeom prst="rect">
            <a:avLst/>
          </a:prstGeom>
          <a:noFill/>
        </p:spPr>
        <p:txBody>
          <a:bodyPr wrap="square" rtlCol="0">
            <a:spAutoFit/>
          </a:bodyPr>
          <a:lstStyle/>
          <a:p>
            <a:r>
              <a:rPr kumimoji="1" lang="ja-JP" altLang="en-US" sz="1400" dirty="0"/>
              <a:t>・全体的に</a:t>
            </a:r>
            <a:r>
              <a:rPr kumimoji="1" lang="en-US" altLang="ja-JP" sz="1400" dirty="0"/>
              <a:t>h</a:t>
            </a:r>
            <a:r>
              <a:rPr kumimoji="1" lang="ja-JP" altLang="en-US" sz="1400" dirty="0"/>
              <a:t>の値が四隅に点在している</a:t>
            </a:r>
            <a:endParaRPr kumimoji="1" lang="en-US" altLang="ja-JP" sz="1400" dirty="0"/>
          </a:p>
          <a:p>
            <a:r>
              <a:rPr kumimoji="1" lang="ja-JP" altLang="en-US" sz="1400" dirty="0"/>
              <a:t>・パイプが埋設されている場所付近での</a:t>
            </a:r>
            <a:r>
              <a:rPr kumimoji="1" lang="en-US" altLang="ja-JP" sz="1400" dirty="0"/>
              <a:t>h</a:t>
            </a:r>
            <a:r>
              <a:rPr kumimoji="1" lang="ja-JP" altLang="en-US" sz="1400" dirty="0"/>
              <a:t>の値が弱まってしまった。</a:t>
            </a:r>
            <a:endParaRPr kumimoji="1" lang="en-US" altLang="ja-JP" sz="1400" dirty="0"/>
          </a:p>
          <a:p>
            <a:r>
              <a:rPr kumimoji="1" lang="ja-JP" altLang="en-US" sz="1400" dirty="0"/>
              <a:t>・更新でパイプ付近の反応が強くなるような変化はなかった。</a:t>
            </a:r>
          </a:p>
        </p:txBody>
      </p:sp>
      <p:sp>
        <p:nvSpPr>
          <p:cNvPr id="6" name="スライド番号プレースホルダー 5">
            <a:extLst>
              <a:ext uri="{FF2B5EF4-FFF2-40B4-BE49-F238E27FC236}">
                <a16:creationId xmlns:a16="http://schemas.microsoft.com/office/drawing/2014/main" id="{5B25F421-EE38-3C3A-5F9B-4B85DED392BF}"/>
              </a:ext>
            </a:extLst>
          </p:cNvPr>
          <p:cNvSpPr>
            <a:spLocks noGrp="1"/>
          </p:cNvSpPr>
          <p:nvPr>
            <p:ph type="sldNum" sz="quarter" idx="12"/>
          </p:nvPr>
        </p:nvSpPr>
        <p:spPr/>
        <p:txBody>
          <a:bodyPr/>
          <a:lstStyle/>
          <a:p>
            <a:fld id="{3F638153-029A-49A3-8B3A-53ACE6B7588F}" type="slidenum">
              <a:rPr kumimoji="1" lang="ja-JP" altLang="en-US" smtClean="0"/>
              <a:t>31</a:t>
            </a:fld>
            <a:endParaRPr kumimoji="1" lang="ja-JP" altLang="en-US"/>
          </a:p>
        </p:txBody>
      </p:sp>
    </p:spTree>
    <p:extLst>
      <p:ext uri="{BB962C8B-B14F-4D97-AF65-F5344CB8AC3E}">
        <p14:creationId xmlns:p14="http://schemas.microsoft.com/office/powerpoint/2010/main" val="1824238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A68716-ECCE-E859-6431-066C6B5B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370" y="4075748"/>
            <a:ext cx="6955630" cy="2782252"/>
          </a:xfrm>
          <a:prstGeom prst="rect">
            <a:avLst/>
          </a:prstGeom>
        </p:spPr>
      </p:pic>
      <p:pic>
        <p:nvPicPr>
          <p:cNvPr id="5" name="図 4">
            <a:extLst>
              <a:ext uri="{FF2B5EF4-FFF2-40B4-BE49-F238E27FC236}">
                <a16:creationId xmlns:a16="http://schemas.microsoft.com/office/drawing/2014/main" id="{00C5AC5C-159F-A363-BD62-8F5461CD1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646748"/>
            <a:ext cx="7010400" cy="2782252"/>
          </a:xfrm>
          <a:prstGeom prst="rect">
            <a:avLst/>
          </a:prstGeom>
        </p:spPr>
      </p:pic>
      <p:sp>
        <p:nvSpPr>
          <p:cNvPr id="2" name="テキスト ボックス 1">
            <a:extLst>
              <a:ext uri="{FF2B5EF4-FFF2-40B4-BE49-F238E27FC236}">
                <a16:creationId xmlns:a16="http://schemas.microsoft.com/office/drawing/2014/main" id="{208DEF58-DBF7-8C13-C2BD-BC3C1AF63A54}"/>
              </a:ext>
            </a:extLst>
          </p:cNvPr>
          <p:cNvSpPr txBox="1"/>
          <p:nvPr/>
        </p:nvSpPr>
        <p:spPr>
          <a:xfrm>
            <a:off x="2112048" y="265122"/>
            <a:ext cx="5415803" cy="646331"/>
          </a:xfrm>
          <a:prstGeom prst="rect">
            <a:avLst/>
          </a:prstGeom>
          <a:noFill/>
        </p:spPr>
        <p:txBody>
          <a:bodyPr wrap="square" rtlCol="0">
            <a:spAutoFit/>
          </a:bodyPr>
          <a:lstStyle/>
          <a:p>
            <a:r>
              <a:rPr kumimoji="1" lang="en-US" altLang="ja-JP" dirty="0"/>
              <a:t>A-6.Reflection Symmetry</a:t>
            </a:r>
            <a:r>
              <a:rPr kumimoji="1" lang="ja-JP" altLang="en-US" dirty="0"/>
              <a:t>を特徴量としたときの補間結果</a:t>
            </a:r>
          </a:p>
        </p:txBody>
      </p:sp>
      <p:sp>
        <p:nvSpPr>
          <p:cNvPr id="4" name="テキスト ボックス 3">
            <a:extLst>
              <a:ext uri="{FF2B5EF4-FFF2-40B4-BE49-F238E27FC236}">
                <a16:creationId xmlns:a16="http://schemas.microsoft.com/office/drawing/2014/main" id="{92C4D250-E0A2-BCB1-A5CD-1BE8470B96F4}"/>
              </a:ext>
            </a:extLst>
          </p:cNvPr>
          <p:cNvSpPr txBox="1"/>
          <p:nvPr/>
        </p:nvSpPr>
        <p:spPr>
          <a:xfrm>
            <a:off x="176169" y="2063692"/>
            <a:ext cx="1669409" cy="2462213"/>
          </a:xfrm>
          <a:prstGeom prst="rect">
            <a:avLst/>
          </a:prstGeom>
          <a:noFill/>
        </p:spPr>
        <p:txBody>
          <a:bodyPr wrap="square" rtlCol="0">
            <a:spAutoFit/>
          </a:bodyPr>
          <a:lstStyle/>
          <a:p>
            <a:r>
              <a:rPr kumimoji="1" lang="ja-JP" altLang="en-US" sz="1400" dirty="0"/>
              <a:t>・全体的な分布はあまり変わってないように思われるが、</a:t>
            </a:r>
            <a:endParaRPr kumimoji="1" lang="en-US" altLang="ja-JP" sz="1400" dirty="0"/>
          </a:p>
          <a:p>
            <a:r>
              <a:rPr kumimoji="1" lang="en-US" altLang="ja-JP" sz="1400" dirty="0"/>
              <a:t>0</a:t>
            </a:r>
            <a:r>
              <a:rPr kumimoji="1" lang="ja-JP" altLang="en-US" sz="1400" dirty="0"/>
              <a:t>回目と</a:t>
            </a:r>
            <a:r>
              <a:rPr kumimoji="1" lang="en-US" altLang="ja-JP" sz="1400" dirty="0"/>
              <a:t>10</a:t>
            </a:r>
            <a:r>
              <a:rPr kumimoji="1" lang="ja-JP" altLang="en-US" sz="1400" dirty="0"/>
              <a:t>回目を比べると全体的に一様性</a:t>
            </a:r>
            <a:r>
              <a:rPr kumimoji="1" lang="en-US" altLang="ja-JP" sz="1400" dirty="0"/>
              <a:t>h</a:t>
            </a:r>
            <a:r>
              <a:rPr kumimoji="1" lang="ja-JP" altLang="en-US" sz="1400" dirty="0"/>
              <a:t>の値は小さくなっている</a:t>
            </a:r>
            <a:endParaRPr kumimoji="1" lang="en-US" altLang="ja-JP" sz="1400" dirty="0"/>
          </a:p>
          <a:p>
            <a:endParaRPr kumimoji="1" lang="en-US" altLang="ja-JP" sz="1400" dirty="0"/>
          </a:p>
          <a:p>
            <a:r>
              <a:rPr kumimoji="1" lang="ja-JP" altLang="en-US" sz="1400" dirty="0"/>
              <a:t>・四隅に反応が見られる</a:t>
            </a:r>
          </a:p>
        </p:txBody>
      </p:sp>
      <p:sp>
        <p:nvSpPr>
          <p:cNvPr id="6" name="スライド番号プレースホルダー 5">
            <a:extLst>
              <a:ext uri="{FF2B5EF4-FFF2-40B4-BE49-F238E27FC236}">
                <a16:creationId xmlns:a16="http://schemas.microsoft.com/office/drawing/2014/main" id="{0A13100C-4714-EAFB-5C1E-D1168617F57C}"/>
              </a:ext>
            </a:extLst>
          </p:cNvPr>
          <p:cNvSpPr>
            <a:spLocks noGrp="1"/>
          </p:cNvSpPr>
          <p:nvPr>
            <p:ph type="sldNum" sz="quarter" idx="12"/>
          </p:nvPr>
        </p:nvSpPr>
        <p:spPr/>
        <p:txBody>
          <a:bodyPr/>
          <a:lstStyle/>
          <a:p>
            <a:fld id="{3F638153-029A-49A3-8B3A-53ACE6B7588F}" type="slidenum">
              <a:rPr kumimoji="1" lang="ja-JP" altLang="en-US" smtClean="0"/>
              <a:t>32</a:t>
            </a:fld>
            <a:endParaRPr kumimoji="1" lang="ja-JP" altLang="en-US"/>
          </a:p>
        </p:txBody>
      </p:sp>
    </p:spTree>
    <p:extLst>
      <p:ext uri="{BB962C8B-B14F-4D97-AF65-F5344CB8AC3E}">
        <p14:creationId xmlns:p14="http://schemas.microsoft.com/office/powerpoint/2010/main" val="3352951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66A8B59-5A55-62C7-19BB-3A4C6E970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415" y="861912"/>
            <a:ext cx="7021584" cy="2885432"/>
          </a:xfrm>
          <a:prstGeom prst="rect">
            <a:avLst/>
          </a:prstGeom>
        </p:spPr>
      </p:pic>
      <p:pic>
        <p:nvPicPr>
          <p:cNvPr id="5" name="図 4">
            <a:extLst>
              <a:ext uri="{FF2B5EF4-FFF2-40B4-BE49-F238E27FC236}">
                <a16:creationId xmlns:a16="http://schemas.microsoft.com/office/drawing/2014/main" id="{B3D363E0-87E1-AE8A-8B5C-AFCC1E53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414" y="3946967"/>
            <a:ext cx="7021585" cy="2911032"/>
          </a:xfrm>
          <a:prstGeom prst="rect">
            <a:avLst/>
          </a:prstGeom>
        </p:spPr>
      </p:pic>
      <p:sp>
        <p:nvSpPr>
          <p:cNvPr id="2" name="テキスト ボックス 1">
            <a:extLst>
              <a:ext uri="{FF2B5EF4-FFF2-40B4-BE49-F238E27FC236}">
                <a16:creationId xmlns:a16="http://schemas.microsoft.com/office/drawing/2014/main" id="{AEC54373-E5E8-0E8A-8D56-D36315884D64}"/>
              </a:ext>
            </a:extLst>
          </p:cNvPr>
          <p:cNvSpPr txBox="1"/>
          <p:nvPr/>
        </p:nvSpPr>
        <p:spPr>
          <a:xfrm>
            <a:off x="848528" y="361991"/>
            <a:ext cx="7021585" cy="400110"/>
          </a:xfrm>
          <a:prstGeom prst="rect">
            <a:avLst/>
          </a:prstGeom>
          <a:noFill/>
        </p:spPr>
        <p:txBody>
          <a:bodyPr wrap="square" rtlCol="0">
            <a:spAutoFit/>
          </a:bodyPr>
          <a:lstStyle/>
          <a:p>
            <a:r>
              <a:rPr kumimoji="1" lang="en-US" altLang="ja-JP" sz="2000" dirty="0"/>
              <a:t>A-7.</a:t>
            </a:r>
            <a:r>
              <a:rPr kumimoji="1" lang="ja-JP" altLang="en-US" sz="2000" dirty="0"/>
              <a:t>円偏波相関係数の虚数項を特徴量としたときの補間結果</a:t>
            </a:r>
          </a:p>
        </p:txBody>
      </p:sp>
      <p:sp>
        <p:nvSpPr>
          <p:cNvPr id="4" name="テキスト ボックス 3">
            <a:extLst>
              <a:ext uri="{FF2B5EF4-FFF2-40B4-BE49-F238E27FC236}">
                <a16:creationId xmlns:a16="http://schemas.microsoft.com/office/drawing/2014/main" id="{20888E14-8CF6-06B3-3561-E4FA85191A28}"/>
              </a:ext>
            </a:extLst>
          </p:cNvPr>
          <p:cNvSpPr txBox="1"/>
          <p:nvPr/>
        </p:nvSpPr>
        <p:spPr>
          <a:xfrm>
            <a:off x="151002" y="2004969"/>
            <a:ext cx="1904301" cy="2893100"/>
          </a:xfrm>
          <a:prstGeom prst="rect">
            <a:avLst/>
          </a:prstGeom>
          <a:noFill/>
        </p:spPr>
        <p:txBody>
          <a:bodyPr wrap="square" rtlCol="0">
            <a:spAutoFit/>
          </a:bodyPr>
          <a:lstStyle/>
          <a:p>
            <a:r>
              <a:rPr kumimoji="1" lang="ja-JP" altLang="en-US" sz="1400" dirty="0"/>
              <a:t>・パイプの位置に一様性</a:t>
            </a:r>
            <a:r>
              <a:rPr kumimoji="1" lang="en-US" altLang="ja-JP" sz="1400" dirty="0"/>
              <a:t>h</a:t>
            </a:r>
            <a:r>
              <a:rPr kumimoji="1" lang="ja-JP" altLang="en-US" sz="1400" dirty="0"/>
              <a:t>が高くなっている</a:t>
            </a:r>
            <a:endParaRPr kumimoji="1" lang="en-US" altLang="ja-JP" sz="1400" dirty="0"/>
          </a:p>
          <a:p>
            <a:r>
              <a:rPr kumimoji="1" lang="ja-JP" altLang="en-US" sz="1400" dirty="0"/>
              <a:t>・パイプの線状方向に反応が出ている。→そのためパイプの概形を視認できるようになった</a:t>
            </a:r>
            <a:endParaRPr kumimoji="1" lang="en-US" altLang="ja-JP" sz="1400" dirty="0"/>
          </a:p>
          <a:p>
            <a:r>
              <a:rPr kumimoji="1" lang="ja-JP" altLang="en-US" sz="1400" dirty="0"/>
              <a:t>・四隅に分布が見られることも特になかった</a:t>
            </a:r>
            <a:endParaRPr kumimoji="1" lang="en-US" altLang="ja-JP" sz="1400" dirty="0"/>
          </a:p>
          <a:p>
            <a:r>
              <a:rPr kumimoji="1" lang="ja-JP" altLang="en-US" sz="1400" dirty="0"/>
              <a:t>・パイプの左下付近に反応</a:t>
            </a:r>
          </a:p>
        </p:txBody>
      </p:sp>
      <p:sp>
        <p:nvSpPr>
          <p:cNvPr id="6" name="スライド番号プレースホルダー 5">
            <a:extLst>
              <a:ext uri="{FF2B5EF4-FFF2-40B4-BE49-F238E27FC236}">
                <a16:creationId xmlns:a16="http://schemas.microsoft.com/office/drawing/2014/main" id="{522439E3-3562-C4BE-0E7D-3163D9B91544}"/>
              </a:ext>
            </a:extLst>
          </p:cNvPr>
          <p:cNvSpPr>
            <a:spLocks noGrp="1"/>
          </p:cNvSpPr>
          <p:nvPr>
            <p:ph type="sldNum" sz="quarter" idx="12"/>
          </p:nvPr>
        </p:nvSpPr>
        <p:spPr/>
        <p:txBody>
          <a:bodyPr/>
          <a:lstStyle/>
          <a:p>
            <a:fld id="{3F638153-029A-49A3-8B3A-53ACE6B7588F}" type="slidenum">
              <a:rPr kumimoji="1" lang="ja-JP" altLang="en-US" smtClean="0"/>
              <a:t>33</a:t>
            </a:fld>
            <a:endParaRPr kumimoji="1" lang="ja-JP" altLang="en-US"/>
          </a:p>
        </p:txBody>
      </p:sp>
    </p:spTree>
    <p:extLst>
      <p:ext uri="{BB962C8B-B14F-4D97-AF65-F5344CB8AC3E}">
        <p14:creationId xmlns:p14="http://schemas.microsoft.com/office/powerpoint/2010/main" val="244693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自動的に生成された説明">
            <a:extLst>
              <a:ext uri="{FF2B5EF4-FFF2-40B4-BE49-F238E27FC236}">
                <a16:creationId xmlns:a16="http://schemas.microsoft.com/office/drawing/2014/main" id="{E23C6DD7-C8CE-650D-2A56-1811D26A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3" y="1261001"/>
            <a:ext cx="5426965" cy="3052668"/>
          </a:xfrm>
          <a:prstGeom prst="rect">
            <a:avLst/>
          </a:prstGeom>
        </p:spPr>
      </p:pic>
      <p:sp>
        <p:nvSpPr>
          <p:cNvPr id="5" name="テキスト ボックス 4">
            <a:extLst>
              <a:ext uri="{FF2B5EF4-FFF2-40B4-BE49-F238E27FC236}">
                <a16:creationId xmlns:a16="http://schemas.microsoft.com/office/drawing/2014/main" id="{B997B25B-2FAE-FB03-0A2F-00B13E0A1E4A}"/>
              </a:ext>
            </a:extLst>
          </p:cNvPr>
          <p:cNvSpPr txBox="1"/>
          <p:nvPr/>
        </p:nvSpPr>
        <p:spPr>
          <a:xfrm>
            <a:off x="1236139" y="4773990"/>
            <a:ext cx="6162675" cy="1569660"/>
          </a:xfrm>
          <a:prstGeom prst="rect">
            <a:avLst/>
          </a:prstGeom>
          <a:noFill/>
        </p:spPr>
        <p:txBody>
          <a:bodyPr wrap="square" rtlCol="0">
            <a:spAutoFit/>
          </a:bodyPr>
          <a:lstStyle/>
          <a:p>
            <a:r>
              <a:rPr kumimoji="1" lang="ja-JP" altLang="en-US" sz="1600" dirty="0"/>
              <a:t>・計測領域四隅に反応</a:t>
            </a:r>
            <a:endParaRPr kumimoji="1" lang="en-US" altLang="ja-JP" sz="1600" dirty="0"/>
          </a:p>
          <a:p>
            <a:r>
              <a:rPr kumimoji="1" lang="ja-JP" altLang="en-US" sz="1600" dirty="0"/>
              <a:t>→これは測定に用いられているプールの端に反応しているのではないかと推測される。</a:t>
            </a:r>
            <a:endParaRPr kumimoji="1" lang="en-US" altLang="ja-JP" sz="1600" dirty="0"/>
          </a:p>
          <a:p>
            <a:r>
              <a:rPr kumimoji="1" lang="ja-JP" altLang="en-US" sz="1600" dirty="0"/>
              <a:t>→パイプよりプールの縁のほうが一方向に散乱しやすくそれゆえにパイプより大きな振幅となって反射していることが原因だと思われる。</a:t>
            </a:r>
          </a:p>
        </p:txBody>
      </p:sp>
      <p:sp>
        <p:nvSpPr>
          <p:cNvPr id="2" name="テキスト ボックス 1">
            <a:extLst>
              <a:ext uri="{FF2B5EF4-FFF2-40B4-BE49-F238E27FC236}">
                <a16:creationId xmlns:a16="http://schemas.microsoft.com/office/drawing/2014/main" id="{0AA47528-56D6-C62E-8E3E-C01BDD570149}"/>
              </a:ext>
            </a:extLst>
          </p:cNvPr>
          <p:cNvSpPr txBox="1"/>
          <p:nvPr/>
        </p:nvSpPr>
        <p:spPr>
          <a:xfrm>
            <a:off x="714304" y="514350"/>
            <a:ext cx="6858000" cy="369332"/>
          </a:xfrm>
          <a:prstGeom prst="rect">
            <a:avLst/>
          </a:prstGeom>
          <a:noFill/>
        </p:spPr>
        <p:txBody>
          <a:bodyPr wrap="square" rtlCol="0">
            <a:spAutoFit/>
          </a:bodyPr>
          <a:lstStyle/>
          <a:p>
            <a:r>
              <a:rPr kumimoji="1" lang="en-US" altLang="ja-JP" dirty="0"/>
              <a:t>A-8.</a:t>
            </a:r>
            <a:r>
              <a:rPr kumimoji="1" lang="ja-JP" altLang="en-US" dirty="0"/>
              <a:t>散乱行列を特徴量としたときの補間結果と評価関数</a:t>
            </a:r>
          </a:p>
        </p:txBody>
      </p:sp>
      <p:sp>
        <p:nvSpPr>
          <p:cNvPr id="4" name="スライド番号プレースホルダー 3">
            <a:extLst>
              <a:ext uri="{FF2B5EF4-FFF2-40B4-BE49-F238E27FC236}">
                <a16:creationId xmlns:a16="http://schemas.microsoft.com/office/drawing/2014/main" id="{6C273084-0CF8-F0DB-F093-CC1C4D594ADE}"/>
              </a:ext>
            </a:extLst>
          </p:cNvPr>
          <p:cNvSpPr>
            <a:spLocks noGrp="1"/>
          </p:cNvSpPr>
          <p:nvPr>
            <p:ph type="sldNum" sz="quarter" idx="12"/>
          </p:nvPr>
        </p:nvSpPr>
        <p:spPr/>
        <p:txBody>
          <a:bodyPr/>
          <a:lstStyle/>
          <a:p>
            <a:fld id="{3F638153-029A-49A3-8B3A-53ACE6B7588F}" type="slidenum">
              <a:rPr kumimoji="1" lang="ja-JP" altLang="en-US" smtClean="0"/>
              <a:t>34</a:t>
            </a:fld>
            <a:endParaRPr kumimoji="1" lang="ja-JP" altLang="en-US"/>
          </a:p>
        </p:txBody>
      </p:sp>
    </p:spTree>
    <p:extLst>
      <p:ext uri="{BB962C8B-B14F-4D97-AF65-F5344CB8AC3E}">
        <p14:creationId xmlns:p14="http://schemas.microsoft.com/office/powerpoint/2010/main" val="82039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64DF606D-B649-A7B8-E31B-61E5ACCF6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9" y="991474"/>
            <a:ext cx="5655733" cy="3181350"/>
          </a:xfrm>
          <a:prstGeom prst="rect">
            <a:avLst/>
          </a:prstGeom>
        </p:spPr>
      </p:pic>
      <p:sp>
        <p:nvSpPr>
          <p:cNvPr id="4" name="テキスト ボックス 3">
            <a:extLst>
              <a:ext uri="{FF2B5EF4-FFF2-40B4-BE49-F238E27FC236}">
                <a16:creationId xmlns:a16="http://schemas.microsoft.com/office/drawing/2014/main" id="{228290D8-CB63-9171-BB0D-3B35DEA8122B}"/>
              </a:ext>
            </a:extLst>
          </p:cNvPr>
          <p:cNvSpPr txBox="1"/>
          <p:nvPr/>
        </p:nvSpPr>
        <p:spPr>
          <a:xfrm>
            <a:off x="735959" y="4590809"/>
            <a:ext cx="7353300" cy="1569660"/>
          </a:xfrm>
          <a:prstGeom prst="rect">
            <a:avLst/>
          </a:prstGeom>
          <a:noFill/>
        </p:spPr>
        <p:txBody>
          <a:bodyPr wrap="square" rtlCol="0">
            <a:spAutoFit/>
          </a:bodyPr>
          <a:lstStyle/>
          <a:p>
            <a:r>
              <a:rPr kumimoji="1" lang="ja-JP" altLang="en-US" sz="1600" dirty="0"/>
              <a:t>評価関数自体の値を小さくすることはできているが</a:t>
            </a:r>
            <a:endParaRPr kumimoji="1" lang="en-US" altLang="ja-JP" sz="1600" dirty="0"/>
          </a:p>
          <a:p>
            <a:r>
              <a:rPr kumimoji="1" lang="ja-JP" altLang="en-US" sz="1600" dirty="0"/>
              <a:t>→スパースになるような更新はできていないのではないか思われると思われる。</a:t>
            </a:r>
            <a:endParaRPr kumimoji="1" lang="en-US" altLang="ja-JP" sz="1600" dirty="0"/>
          </a:p>
          <a:p>
            <a:r>
              <a:rPr kumimoji="1" lang="ja-JP" altLang="en-US" sz="1600" dirty="0"/>
              <a:t>・四隅の反応が見られる。これは</a:t>
            </a:r>
            <a:r>
              <a:rPr kumimoji="1" lang="en-US" altLang="ja-JP" sz="1600" dirty="0"/>
              <a:t>Reflection Symmetry</a:t>
            </a:r>
            <a:r>
              <a:rPr kumimoji="1" lang="ja-JP" altLang="en-US" sz="1600" dirty="0"/>
              <a:t>の式が反応が散乱が偏波の向きによらない箇所で値が小さくなっていくという性質を持つため、プールの縁という方向を持ち、散乱に規則性を持つものに対して反応してしまったのだろうことが考察される。</a:t>
            </a:r>
          </a:p>
        </p:txBody>
      </p:sp>
      <p:sp>
        <p:nvSpPr>
          <p:cNvPr id="2" name="スライド番号プレースホルダー 1">
            <a:extLst>
              <a:ext uri="{FF2B5EF4-FFF2-40B4-BE49-F238E27FC236}">
                <a16:creationId xmlns:a16="http://schemas.microsoft.com/office/drawing/2014/main" id="{A536F420-078E-BF44-C0D0-5082F3F13ED1}"/>
              </a:ext>
            </a:extLst>
          </p:cNvPr>
          <p:cNvSpPr>
            <a:spLocks noGrp="1"/>
          </p:cNvSpPr>
          <p:nvPr>
            <p:ph type="sldNum" sz="quarter" idx="12"/>
          </p:nvPr>
        </p:nvSpPr>
        <p:spPr/>
        <p:txBody>
          <a:bodyPr/>
          <a:lstStyle/>
          <a:p>
            <a:fld id="{3F638153-029A-49A3-8B3A-53ACE6B7588F}"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464DB097-B3BF-8F7D-D134-336CFCAE9FD0}"/>
              </a:ext>
            </a:extLst>
          </p:cNvPr>
          <p:cNvSpPr txBox="1"/>
          <p:nvPr/>
        </p:nvSpPr>
        <p:spPr>
          <a:xfrm>
            <a:off x="702130" y="426260"/>
            <a:ext cx="7250033" cy="369332"/>
          </a:xfrm>
          <a:prstGeom prst="rect">
            <a:avLst/>
          </a:prstGeom>
          <a:noFill/>
        </p:spPr>
        <p:txBody>
          <a:bodyPr wrap="square" rtlCol="0">
            <a:spAutoFit/>
          </a:bodyPr>
          <a:lstStyle/>
          <a:p>
            <a:r>
              <a:rPr kumimoji="1" lang="en-US" altLang="ja-JP" dirty="0"/>
              <a:t>A-9.Reflection Symmetry</a:t>
            </a:r>
            <a:r>
              <a:rPr kumimoji="1" lang="ja-JP" altLang="en-US" dirty="0"/>
              <a:t>を特徴量としたときの補間結果と評価関数</a:t>
            </a:r>
          </a:p>
        </p:txBody>
      </p:sp>
    </p:spTree>
    <p:extLst>
      <p:ext uri="{BB962C8B-B14F-4D97-AF65-F5344CB8AC3E}">
        <p14:creationId xmlns:p14="http://schemas.microsoft.com/office/powerpoint/2010/main" val="24604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EB89A110-B89B-23E5-2BAD-B5D0EF65E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2" y="973124"/>
            <a:ext cx="5288938" cy="2975028"/>
          </a:xfrm>
          <a:prstGeom prst="rect">
            <a:avLst/>
          </a:prstGeom>
        </p:spPr>
      </p:pic>
      <p:sp>
        <p:nvSpPr>
          <p:cNvPr id="5" name="テキスト ボックス 4">
            <a:extLst>
              <a:ext uri="{FF2B5EF4-FFF2-40B4-BE49-F238E27FC236}">
                <a16:creationId xmlns:a16="http://schemas.microsoft.com/office/drawing/2014/main" id="{E7FBF2EB-C326-FBB4-BB5F-935652D0C8B9}"/>
              </a:ext>
            </a:extLst>
          </p:cNvPr>
          <p:cNvSpPr txBox="1"/>
          <p:nvPr/>
        </p:nvSpPr>
        <p:spPr>
          <a:xfrm>
            <a:off x="1376362" y="4528116"/>
            <a:ext cx="6391275" cy="1815882"/>
          </a:xfrm>
          <a:prstGeom prst="rect">
            <a:avLst/>
          </a:prstGeom>
          <a:noFill/>
        </p:spPr>
        <p:txBody>
          <a:bodyPr wrap="square" rtlCol="0">
            <a:spAutoFit/>
          </a:bodyPr>
          <a:lstStyle/>
          <a:p>
            <a:r>
              <a:rPr kumimoji="1" lang="ja-JP" altLang="en-US" sz="1600" dirty="0"/>
              <a:t>・四隅に一様性</a:t>
            </a:r>
            <a:r>
              <a:rPr kumimoji="1" lang="en-US" altLang="ja-JP" sz="1600" dirty="0"/>
              <a:t>h</a:t>
            </a:r>
            <a:r>
              <a:rPr kumimoji="1" lang="ja-JP" altLang="en-US" sz="1600" dirty="0"/>
              <a:t>の分布が見られることも特になかった。</a:t>
            </a:r>
            <a:endParaRPr kumimoji="1" lang="en-US" altLang="ja-JP" sz="1600" dirty="0"/>
          </a:p>
          <a:p>
            <a:r>
              <a:rPr kumimoji="1" lang="ja-JP" altLang="en-US" sz="1600" dirty="0"/>
              <a:t>→この特徴量が円偏波相関係数の項によるものであるからと考えられる。円偏波は入射の際に回転を伴うため、照射される物体の向きによらない。そのためプールの縁のような一様な物体への入射では散乱が一様になると思われる。逆に今回パイプの左側に反応が見られた。これは大きめの石だと考えられるが、こういった</a:t>
            </a:r>
            <a:r>
              <a:rPr kumimoji="1" lang="en-US" altLang="ja-JP" sz="1600" dirty="0"/>
              <a:t>Non Reflection Symmetry</a:t>
            </a:r>
            <a:r>
              <a:rPr kumimoji="1" lang="ja-JP" altLang="en-US" sz="1600" dirty="0"/>
              <a:t>な物体には弱いと考えられる</a:t>
            </a:r>
          </a:p>
        </p:txBody>
      </p:sp>
      <p:sp>
        <p:nvSpPr>
          <p:cNvPr id="2" name="テキスト ボックス 1">
            <a:extLst>
              <a:ext uri="{FF2B5EF4-FFF2-40B4-BE49-F238E27FC236}">
                <a16:creationId xmlns:a16="http://schemas.microsoft.com/office/drawing/2014/main" id="{0A583B41-B38F-9858-BA59-59F3B20CD507}"/>
              </a:ext>
            </a:extLst>
          </p:cNvPr>
          <p:cNvSpPr txBox="1"/>
          <p:nvPr/>
        </p:nvSpPr>
        <p:spPr>
          <a:xfrm>
            <a:off x="641292" y="366783"/>
            <a:ext cx="7861416" cy="400110"/>
          </a:xfrm>
          <a:prstGeom prst="rect">
            <a:avLst/>
          </a:prstGeom>
          <a:noFill/>
        </p:spPr>
        <p:txBody>
          <a:bodyPr wrap="square" rtlCol="0">
            <a:spAutoFit/>
          </a:bodyPr>
          <a:lstStyle/>
          <a:p>
            <a:r>
              <a:rPr kumimoji="1" lang="en-US" altLang="ja-JP" sz="2000" dirty="0"/>
              <a:t>A-10.</a:t>
            </a:r>
            <a:r>
              <a:rPr kumimoji="1" lang="ja-JP" altLang="en-US" sz="2000" dirty="0"/>
              <a:t>相関係数の虚数項を特徴量としたときの補間結果と評価関数</a:t>
            </a:r>
          </a:p>
        </p:txBody>
      </p:sp>
      <p:sp>
        <p:nvSpPr>
          <p:cNvPr id="4" name="スライド番号プレースホルダー 3">
            <a:extLst>
              <a:ext uri="{FF2B5EF4-FFF2-40B4-BE49-F238E27FC236}">
                <a16:creationId xmlns:a16="http://schemas.microsoft.com/office/drawing/2014/main" id="{014AD88A-64AC-C2B2-625F-8C8CA933D269}"/>
              </a:ext>
            </a:extLst>
          </p:cNvPr>
          <p:cNvSpPr>
            <a:spLocks noGrp="1"/>
          </p:cNvSpPr>
          <p:nvPr>
            <p:ph type="sldNum" sz="quarter" idx="12"/>
          </p:nvPr>
        </p:nvSpPr>
        <p:spPr/>
        <p:txBody>
          <a:bodyPr/>
          <a:lstStyle/>
          <a:p>
            <a:fld id="{3F638153-029A-49A3-8B3A-53ACE6B7588F}" type="slidenum">
              <a:rPr kumimoji="1" lang="ja-JP" altLang="en-US" smtClean="0"/>
              <a:t>36</a:t>
            </a:fld>
            <a:endParaRPr kumimoji="1" lang="ja-JP" altLang="en-US"/>
          </a:p>
        </p:txBody>
      </p:sp>
    </p:spTree>
    <p:extLst>
      <p:ext uri="{BB962C8B-B14F-4D97-AF65-F5344CB8AC3E}">
        <p14:creationId xmlns:p14="http://schemas.microsoft.com/office/powerpoint/2010/main" val="610885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686A10D-257B-7151-2FC4-0ADC3B993A65}"/>
              </a:ext>
            </a:extLst>
          </p:cNvPr>
          <p:cNvSpPr txBox="1">
            <a:spLocks/>
          </p:cNvSpPr>
          <p:nvPr/>
        </p:nvSpPr>
        <p:spPr>
          <a:xfrm>
            <a:off x="422562" y="378980"/>
            <a:ext cx="8058707" cy="367640"/>
          </a:xfrm>
          <a:prstGeom prst="rect">
            <a:avLst/>
          </a:prstGeom>
        </p:spPr>
        <p:txBody>
          <a:bodyPr>
            <a:normAutofit fontScale="77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１</a:t>
            </a:r>
            <a:r>
              <a:rPr lang="en-US" altLang="ja-JP" sz="2800" dirty="0"/>
              <a:t>.</a:t>
            </a:r>
            <a:r>
              <a:rPr lang="ja-JP" altLang="en-US" sz="2800" dirty="0"/>
              <a:t>研究背景：地中探査レーダ（</a:t>
            </a:r>
            <a:r>
              <a:rPr lang="en-US" altLang="ja-JP" sz="2800" dirty="0"/>
              <a:t>Ground Penetrating Radar</a:t>
            </a:r>
            <a:r>
              <a:rPr lang="ja-JP" altLang="en-US" sz="2800" dirty="0"/>
              <a:t> </a:t>
            </a:r>
            <a:r>
              <a:rPr lang="en-US" altLang="ja-JP" sz="2800" dirty="0"/>
              <a:t>: GPR</a:t>
            </a:r>
            <a:r>
              <a:rPr lang="ja-JP" altLang="en-US" sz="2800" dirty="0"/>
              <a:t>）</a:t>
            </a:r>
          </a:p>
        </p:txBody>
      </p:sp>
      <p:pic>
        <p:nvPicPr>
          <p:cNvPr id="5" name="図 4">
            <a:extLst>
              <a:ext uri="{FF2B5EF4-FFF2-40B4-BE49-F238E27FC236}">
                <a16:creationId xmlns:a16="http://schemas.microsoft.com/office/drawing/2014/main" id="{A49E0C01-432A-D06C-1C36-6A11F51A561B}"/>
              </a:ext>
            </a:extLst>
          </p:cNvPr>
          <p:cNvPicPr>
            <a:picLocks noChangeAspect="1"/>
          </p:cNvPicPr>
          <p:nvPr/>
        </p:nvPicPr>
        <p:blipFill>
          <a:blip r:embed="rId2"/>
          <a:stretch>
            <a:fillRect/>
          </a:stretch>
        </p:blipFill>
        <p:spPr>
          <a:xfrm>
            <a:off x="0" y="1100567"/>
            <a:ext cx="3928792" cy="5378453"/>
          </a:xfrm>
          <a:prstGeom prst="rect">
            <a:avLst/>
          </a:prstGeom>
        </p:spPr>
      </p:pic>
      <p:sp>
        <p:nvSpPr>
          <p:cNvPr id="6" name="テキスト ボックス 5">
            <a:extLst>
              <a:ext uri="{FF2B5EF4-FFF2-40B4-BE49-F238E27FC236}">
                <a16:creationId xmlns:a16="http://schemas.microsoft.com/office/drawing/2014/main" id="{93B21FBD-ACCE-F68E-804C-2F8957987145}"/>
              </a:ext>
            </a:extLst>
          </p:cNvPr>
          <p:cNvSpPr txBox="1"/>
          <p:nvPr/>
        </p:nvSpPr>
        <p:spPr>
          <a:xfrm>
            <a:off x="3647209" y="2335136"/>
            <a:ext cx="4928755" cy="3046988"/>
          </a:xfrm>
          <a:prstGeom prst="rect">
            <a:avLst/>
          </a:prstGeom>
          <a:noFill/>
        </p:spPr>
        <p:txBody>
          <a:bodyPr wrap="square" rtlCol="0">
            <a:spAutoFit/>
          </a:bodyPr>
          <a:lstStyle/>
          <a:p>
            <a:r>
              <a:rPr kumimoji="1" lang="ja-JP" altLang="en-US" sz="2400" dirty="0"/>
              <a:t>・電磁波を地中に照射し、地中埋設物を探知</a:t>
            </a:r>
            <a:endParaRPr kumimoji="1" lang="en-US" altLang="ja-JP" sz="2400" dirty="0"/>
          </a:p>
          <a:p>
            <a:endParaRPr kumimoji="1" lang="en-US" altLang="ja-JP" sz="2400" dirty="0"/>
          </a:p>
          <a:p>
            <a:r>
              <a:rPr lang="ja-JP" altLang="en-US" sz="2400" dirty="0"/>
              <a:t>・放射された電磁波は媒質が異なる境界面で反射</a:t>
            </a:r>
            <a:endParaRPr lang="en-US" altLang="ja-JP" sz="2400" dirty="0"/>
          </a:p>
          <a:p>
            <a:r>
              <a:rPr lang="ja-JP" altLang="en-US" sz="2400" dirty="0"/>
              <a:t>　→土壌と異なる物質に反応して反射する</a:t>
            </a:r>
            <a:endParaRPr lang="en-US" altLang="ja-JP" sz="2400" dirty="0"/>
          </a:p>
          <a:p>
            <a:endParaRPr kumimoji="1" lang="en-US" altLang="ja-JP" sz="2400" dirty="0"/>
          </a:p>
        </p:txBody>
      </p:sp>
      <p:sp>
        <p:nvSpPr>
          <p:cNvPr id="2" name="スライド番号プレースホルダー 1">
            <a:extLst>
              <a:ext uri="{FF2B5EF4-FFF2-40B4-BE49-F238E27FC236}">
                <a16:creationId xmlns:a16="http://schemas.microsoft.com/office/drawing/2014/main" id="{2A32B913-E16D-BDEC-FC27-E10D8D18BE33}"/>
              </a:ext>
            </a:extLst>
          </p:cNvPr>
          <p:cNvSpPr>
            <a:spLocks noGrp="1"/>
          </p:cNvSpPr>
          <p:nvPr>
            <p:ph type="sldNum" sz="quarter" idx="12"/>
          </p:nvPr>
        </p:nvSpPr>
        <p:spPr/>
        <p:txBody>
          <a:bodyPr/>
          <a:lstStyle/>
          <a:p>
            <a:fld id="{3F638153-029A-49A3-8B3A-53ACE6B7588F}" type="slidenum">
              <a:rPr kumimoji="1" lang="ja-JP" altLang="en-US" smtClean="0"/>
              <a:t>4</a:t>
            </a:fld>
            <a:endParaRPr kumimoji="1" lang="ja-JP" altLang="en-US"/>
          </a:p>
        </p:txBody>
      </p:sp>
    </p:spTree>
    <p:extLst>
      <p:ext uri="{BB962C8B-B14F-4D97-AF65-F5344CB8AC3E}">
        <p14:creationId xmlns:p14="http://schemas.microsoft.com/office/powerpoint/2010/main" val="330980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E39D706-D168-C054-5BF5-3496C9E3CD64}"/>
              </a:ext>
            </a:extLst>
          </p:cNvPr>
          <p:cNvPicPr>
            <a:picLocks noChangeAspect="1"/>
          </p:cNvPicPr>
          <p:nvPr/>
        </p:nvPicPr>
        <p:blipFill>
          <a:blip r:embed="rId2"/>
          <a:stretch>
            <a:fillRect/>
          </a:stretch>
        </p:blipFill>
        <p:spPr>
          <a:xfrm>
            <a:off x="316064" y="1334761"/>
            <a:ext cx="4486011" cy="3683251"/>
          </a:xfrm>
          <a:prstGeom prst="rect">
            <a:avLst/>
          </a:prstGeom>
        </p:spPr>
      </p:pic>
      <p:sp>
        <p:nvSpPr>
          <p:cNvPr id="4" name="テキスト ボックス 3">
            <a:extLst>
              <a:ext uri="{FF2B5EF4-FFF2-40B4-BE49-F238E27FC236}">
                <a16:creationId xmlns:a16="http://schemas.microsoft.com/office/drawing/2014/main" id="{76B8BB43-306A-FD1D-54DE-ADEC6C36B0D3}"/>
              </a:ext>
            </a:extLst>
          </p:cNvPr>
          <p:cNvSpPr txBox="1"/>
          <p:nvPr/>
        </p:nvSpPr>
        <p:spPr>
          <a:xfrm>
            <a:off x="5158154" y="1256567"/>
            <a:ext cx="3528646" cy="3046988"/>
          </a:xfrm>
          <a:prstGeom prst="rect">
            <a:avLst/>
          </a:prstGeom>
          <a:noFill/>
        </p:spPr>
        <p:txBody>
          <a:bodyPr wrap="square" rtlCol="0">
            <a:spAutoFit/>
          </a:bodyPr>
          <a:lstStyle/>
          <a:p>
            <a:r>
              <a:rPr kumimoji="1" lang="ja-JP" altLang="en-US" sz="2400" dirty="0"/>
              <a:t>地上から</a:t>
            </a:r>
            <a:r>
              <a:rPr kumimoji="1" lang="en-US" altLang="ja-JP" sz="2400" dirty="0"/>
              <a:t>(</a:t>
            </a:r>
            <a:r>
              <a:rPr kumimoji="1" lang="en-US" altLang="ja-JP" sz="2400" dirty="0" err="1"/>
              <a:t>x,y</a:t>
            </a:r>
            <a:r>
              <a:rPr kumimoji="1" lang="en-US" altLang="ja-JP" sz="2400" dirty="0"/>
              <a:t>)</a:t>
            </a:r>
            <a:r>
              <a:rPr kumimoji="1" lang="ja-JP" altLang="en-US" sz="2400" dirty="0"/>
              <a:t>座標について細かく移動処理する必要がある</a:t>
            </a:r>
            <a:endParaRPr kumimoji="1" lang="en-US" altLang="ja-JP" sz="2400" dirty="0"/>
          </a:p>
          <a:p>
            <a:r>
              <a:rPr kumimoji="1" lang="ja-JP" altLang="en-US" sz="2400" dirty="0"/>
              <a:t>各計測点で複数の周波数を照射する必要がある</a:t>
            </a:r>
            <a:endParaRPr kumimoji="1" lang="en-US" altLang="ja-JP" sz="2400" dirty="0"/>
          </a:p>
          <a:p>
            <a:r>
              <a:rPr kumimoji="1" lang="ja-JP" altLang="en-US" sz="2400" dirty="0"/>
              <a:t>→測定に膨大な時間がかかってしまう</a:t>
            </a:r>
          </a:p>
        </p:txBody>
      </p:sp>
      <p:sp>
        <p:nvSpPr>
          <p:cNvPr id="6" name="テキスト ボックス 5">
            <a:extLst>
              <a:ext uri="{FF2B5EF4-FFF2-40B4-BE49-F238E27FC236}">
                <a16:creationId xmlns:a16="http://schemas.microsoft.com/office/drawing/2014/main" id="{C8CE56B4-D9D2-62DA-B889-5891179A9885}"/>
              </a:ext>
            </a:extLst>
          </p:cNvPr>
          <p:cNvSpPr txBox="1"/>
          <p:nvPr/>
        </p:nvSpPr>
        <p:spPr>
          <a:xfrm>
            <a:off x="955878" y="5288340"/>
            <a:ext cx="7232244" cy="1569660"/>
          </a:xfrm>
          <a:prstGeom prst="rect">
            <a:avLst/>
          </a:prstGeom>
          <a:noFill/>
        </p:spPr>
        <p:txBody>
          <a:bodyPr wrap="square" rtlCol="0">
            <a:spAutoFit/>
          </a:bodyPr>
          <a:lstStyle/>
          <a:p>
            <a:r>
              <a:rPr kumimoji="1" lang="ja-JP" altLang="en-US" sz="3200" u="sng" dirty="0"/>
              <a:t>研究目的：計測時間を短縮しながらパイプの位置、形状を推定できるようにする</a:t>
            </a:r>
            <a:endParaRPr kumimoji="1" lang="en-US" altLang="ja-JP" sz="3200" u="sng" dirty="0"/>
          </a:p>
        </p:txBody>
      </p:sp>
      <p:sp>
        <p:nvSpPr>
          <p:cNvPr id="7" name="スライド番号プレースホルダー 6">
            <a:extLst>
              <a:ext uri="{FF2B5EF4-FFF2-40B4-BE49-F238E27FC236}">
                <a16:creationId xmlns:a16="http://schemas.microsoft.com/office/drawing/2014/main" id="{654B08FC-183C-018B-3F15-B677CC4C5AEF}"/>
              </a:ext>
            </a:extLst>
          </p:cNvPr>
          <p:cNvSpPr>
            <a:spLocks noGrp="1"/>
          </p:cNvSpPr>
          <p:nvPr>
            <p:ph type="sldNum" sz="quarter" idx="12"/>
          </p:nvPr>
        </p:nvSpPr>
        <p:spPr/>
        <p:txBody>
          <a:bodyPr/>
          <a:lstStyle/>
          <a:p>
            <a:fld id="{3F638153-029A-49A3-8B3A-53ACE6B7588F}" type="slidenum">
              <a:rPr kumimoji="1" lang="ja-JP" altLang="en-US" smtClean="0"/>
              <a:t>5</a:t>
            </a:fld>
            <a:endParaRPr kumimoji="1" lang="ja-JP" altLang="en-US"/>
          </a:p>
        </p:txBody>
      </p:sp>
      <p:sp>
        <p:nvSpPr>
          <p:cNvPr id="5" name="タイトル 1">
            <a:extLst>
              <a:ext uri="{FF2B5EF4-FFF2-40B4-BE49-F238E27FC236}">
                <a16:creationId xmlns:a16="http://schemas.microsoft.com/office/drawing/2014/main" id="{CDE32E3A-A66E-41CC-8CBD-76B025E6B43E}"/>
              </a:ext>
            </a:extLst>
          </p:cNvPr>
          <p:cNvSpPr txBox="1">
            <a:spLocks/>
          </p:cNvSpPr>
          <p:nvPr/>
        </p:nvSpPr>
        <p:spPr>
          <a:xfrm>
            <a:off x="316064" y="249296"/>
            <a:ext cx="8058707" cy="367640"/>
          </a:xfrm>
          <a:prstGeom prst="rect">
            <a:avLst/>
          </a:prstGeom>
        </p:spPr>
        <p:txBody>
          <a:bodyP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t>1. GPR</a:t>
            </a:r>
            <a:r>
              <a:rPr lang="ja-JP" altLang="en-US" sz="2400" dirty="0"/>
              <a:t>の問題点と研究目的</a:t>
            </a:r>
          </a:p>
        </p:txBody>
      </p:sp>
    </p:spTree>
    <p:extLst>
      <p:ext uri="{BB962C8B-B14F-4D97-AF65-F5344CB8AC3E}">
        <p14:creationId xmlns:p14="http://schemas.microsoft.com/office/powerpoint/2010/main" val="124041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6A923-4C46-773D-5613-1D43C9BA4A12}"/>
              </a:ext>
            </a:extLst>
          </p:cNvPr>
          <p:cNvSpPr txBox="1">
            <a:spLocks/>
          </p:cNvSpPr>
          <p:nvPr/>
        </p:nvSpPr>
        <p:spPr>
          <a:xfrm>
            <a:off x="443060" y="252412"/>
            <a:ext cx="7507514" cy="435485"/>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２</a:t>
            </a:r>
            <a:r>
              <a:rPr lang="en-US" altLang="ja-JP" sz="2400" dirty="0"/>
              <a:t>.</a:t>
            </a:r>
            <a:r>
              <a:rPr lang="ja-JP" altLang="en-US" sz="2400" dirty="0"/>
              <a:t>関連事項：圧縮センシングとスパース性</a:t>
            </a:r>
          </a:p>
        </p:txBody>
      </p:sp>
      <p:sp>
        <p:nvSpPr>
          <p:cNvPr id="3" name="コンテンツ プレースホルダー 2">
            <a:extLst>
              <a:ext uri="{FF2B5EF4-FFF2-40B4-BE49-F238E27FC236}">
                <a16:creationId xmlns:a16="http://schemas.microsoft.com/office/drawing/2014/main" id="{A7991400-F891-7F2C-C503-26A94AA80A49}"/>
              </a:ext>
            </a:extLst>
          </p:cNvPr>
          <p:cNvSpPr txBox="1">
            <a:spLocks/>
          </p:cNvSpPr>
          <p:nvPr/>
        </p:nvSpPr>
        <p:spPr>
          <a:xfrm>
            <a:off x="538842" y="1078973"/>
            <a:ext cx="8277679" cy="2931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Courier New" panose="02070309020205020404" pitchFamily="49" charset="0"/>
              </a:rPr>
              <a:t>圧縮センシングとは、対象となる信号をできるだけ少ない観察点数から復元する技術</a:t>
            </a:r>
            <a:endParaRPr lang="en-US" altLang="ja-JP" sz="1600" dirty="0">
              <a:latin typeface="Courier New" panose="02070309020205020404" pitchFamily="49" charset="0"/>
            </a:endParaRPr>
          </a:p>
        </p:txBody>
      </p:sp>
      <p:pic>
        <p:nvPicPr>
          <p:cNvPr id="6" name="図 5" descr="図形&#10;&#10;中程度の精度で自動的に生成された説明">
            <a:extLst>
              <a:ext uri="{FF2B5EF4-FFF2-40B4-BE49-F238E27FC236}">
                <a16:creationId xmlns:a16="http://schemas.microsoft.com/office/drawing/2014/main" id="{18171822-B8A6-4478-07BC-3A3458F03F4B}"/>
              </a:ext>
            </a:extLst>
          </p:cNvPr>
          <p:cNvPicPr>
            <a:picLocks noChangeAspect="1"/>
          </p:cNvPicPr>
          <p:nvPr/>
        </p:nvPicPr>
        <p:blipFill rotWithShape="1">
          <a:blip r:embed="rId2">
            <a:extLst>
              <a:ext uri="{28A0092B-C50C-407E-A947-70E740481C1C}">
                <a14:useLocalDpi xmlns:a14="http://schemas.microsoft.com/office/drawing/2010/main" val="0"/>
              </a:ext>
            </a:extLst>
          </a:blip>
          <a:srcRect l="83938" b="67122"/>
          <a:stretch/>
        </p:blipFill>
        <p:spPr>
          <a:xfrm>
            <a:off x="3837654" y="2404422"/>
            <a:ext cx="1468692" cy="429905"/>
          </a:xfrm>
          <a:prstGeom prst="rect">
            <a:avLst/>
          </a:prstGeom>
        </p:spPr>
      </p:pic>
      <p:sp>
        <p:nvSpPr>
          <p:cNvPr id="7" name="テキスト ボックス 6">
            <a:extLst>
              <a:ext uri="{FF2B5EF4-FFF2-40B4-BE49-F238E27FC236}">
                <a16:creationId xmlns:a16="http://schemas.microsoft.com/office/drawing/2014/main" id="{1F6C2412-E702-A4A1-159A-099FF3D5E6C1}"/>
              </a:ext>
            </a:extLst>
          </p:cNvPr>
          <p:cNvSpPr txBox="1"/>
          <p:nvPr/>
        </p:nvSpPr>
        <p:spPr>
          <a:xfrm>
            <a:off x="452222" y="1880710"/>
            <a:ext cx="2915606" cy="1477328"/>
          </a:xfrm>
          <a:prstGeom prst="rect">
            <a:avLst/>
          </a:prstGeom>
          <a:noFill/>
        </p:spPr>
        <p:txBody>
          <a:bodyPr wrap="square" rtlCol="0">
            <a:spAutoFit/>
          </a:bodyPr>
          <a:lstStyle/>
          <a:p>
            <a:r>
              <a:rPr kumimoji="1" lang="ja-JP" altLang="en-US" dirty="0"/>
              <a:t>ほとんどの成分が零を持つ、あるいは期待される性質をスパース性と呼ぶ</a:t>
            </a:r>
            <a:endParaRPr kumimoji="1" lang="en-US" altLang="ja-JP" dirty="0"/>
          </a:p>
          <a:p>
            <a:r>
              <a:rPr kumimoji="1" lang="ja-JP" altLang="en-US" dirty="0"/>
              <a:t>→方程式を解くことができる</a:t>
            </a:r>
          </a:p>
        </p:txBody>
      </p:sp>
      <p:pic>
        <p:nvPicPr>
          <p:cNvPr id="9" name="図 8" descr="テキスト, 記号, テーブル が含まれている画像&#10;&#10;自動的に生成された説明">
            <a:extLst>
              <a:ext uri="{FF2B5EF4-FFF2-40B4-BE49-F238E27FC236}">
                <a16:creationId xmlns:a16="http://schemas.microsoft.com/office/drawing/2014/main" id="{AE917AB5-2F23-D7C1-CC0E-BAF0E5D63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28" y="3256372"/>
            <a:ext cx="5448693" cy="3064890"/>
          </a:xfrm>
          <a:prstGeom prst="rect">
            <a:avLst/>
          </a:prstGeom>
        </p:spPr>
      </p:pic>
      <p:sp>
        <p:nvSpPr>
          <p:cNvPr id="4" name="スライド番号プレースホルダー 3">
            <a:extLst>
              <a:ext uri="{FF2B5EF4-FFF2-40B4-BE49-F238E27FC236}">
                <a16:creationId xmlns:a16="http://schemas.microsoft.com/office/drawing/2014/main" id="{38A840F0-572C-96E4-F37F-DFC7BAA63AFB}"/>
              </a:ext>
            </a:extLst>
          </p:cNvPr>
          <p:cNvSpPr>
            <a:spLocks noGrp="1"/>
          </p:cNvSpPr>
          <p:nvPr>
            <p:ph type="sldNum" sz="quarter" idx="12"/>
          </p:nvPr>
        </p:nvSpPr>
        <p:spPr/>
        <p:txBody>
          <a:bodyPr/>
          <a:lstStyle/>
          <a:p>
            <a:fld id="{3F638153-029A-49A3-8B3A-53ACE6B7588F}" type="slidenum">
              <a:rPr kumimoji="1" lang="ja-JP" altLang="en-US" smtClean="0"/>
              <a:t>6</a:t>
            </a:fld>
            <a:endParaRPr kumimoji="1" lang="ja-JP" altLang="en-US"/>
          </a:p>
        </p:txBody>
      </p:sp>
      <p:sp>
        <p:nvSpPr>
          <p:cNvPr id="5" name="テキスト ボックス 4">
            <a:extLst>
              <a:ext uri="{FF2B5EF4-FFF2-40B4-BE49-F238E27FC236}">
                <a16:creationId xmlns:a16="http://schemas.microsoft.com/office/drawing/2014/main" id="{347E9683-4EA0-2571-054A-C89331874EA2}"/>
              </a:ext>
            </a:extLst>
          </p:cNvPr>
          <p:cNvSpPr txBox="1"/>
          <p:nvPr/>
        </p:nvSpPr>
        <p:spPr>
          <a:xfrm>
            <a:off x="443060" y="4357904"/>
            <a:ext cx="3122261" cy="830997"/>
          </a:xfrm>
          <a:prstGeom prst="rect">
            <a:avLst/>
          </a:prstGeom>
          <a:noFill/>
        </p:spPr>
        <p:txBody>
          <a:bodyPr wrap="square" rtlCol="0">
            <a:spAutoFit/>
          </a:bodyPr>
          <a:lstStyle/>
          <a:p>
            <a:pPr marL="0" indent="0">
              <a:buFont typeface="Arial" panose="020B0604020202020204" pitchFamily="34" charset="0"/>
              <a:buNone/>
            </a:pPr>
            <a:r>
              <a:rPr kumimoji="1" lang="ja-JP" altLang="en-US" sz="2400" dirty="0">
                <a:latin typeface="Courier New" panose="02070309020205020404" pitchFamily="49" charset="0"/>
              </a:rPr>
              <a:t>→少ない計測点数</a:t>
            </a:r>
            <a:endParaRPr kumimoji="1" lang="en-US" altLang="ja-JP" sz="2400" dirty="0">
              <a:latin typeface="Courier New" panose="02070309020205020404" pitchFamily="49" charset="0"/>
            </a:endParaRPr>
          </a:p>
          <a:p>
            <a:pPr marL="0" indent="0">
              <a:buFont typeface="Arial" panose="020B0604020202020204" pitchFamily="34" charset="0"/>
              <a:buNone/>
            </a:pPr>
            <a:r>
              <a:rPr kumimoji="1" lang="en-US" altLang="ja-JP" sz="2400" dirty="0">
                <a:latin typeface="Courier New" panose="02070309020205020404" pitchFamily="49" charset="0"/>
              </a:rPr>
              <a:t> </a:t>
            </a:r>
            <a:r>
              <a:rPr kumimoji="1" lang="ja-JP" altLang="en-US" sz="2400" dirty="0">
                <a:latin typeface="Courier New" panose="02070309020205020404" pitchFamily="49" charset="0"/>
              </a:rPr>
              <a:t>で済む</a:t>
            </a:r>
            <a:endParaRPr kumimoji="1" lang="ja-JP" altLang="en-US" sz="2400" dirty="0"/>
          </a:p>
        </p:txBody>
      </p:sp>
    </p:spTree>
    <p:extLst>
      <p:ext uri="{BB962C8B-B14F-4D97-AF65-F5344CB8AC3E}">
        <p14:creationId xmlns:p14="http://schemas.microsoft.com/office/powerpoint/2010/main" val="278579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E9E3247-6298-8D25-EF83-EFED5FC769D1}"/>
              </a:ext>
            </a:extLst>
          </p:cNvPr>
          <p:cNvPicPr>
            <a:picLocks noChangeAspect="1"/>
          </p:cNvPicPr>
          <p:nvPr/>
        </p:nvPicPr>
        <p:blipFill rotWithShape="1">
          <a:blip r:embed="rId2"/>
          <a:srcRect l="19257"/>
          <a:stretch/>
        </p:blipFill>
        <p:spPr>
          <a:xfrm>
            <a:off x="250372" y="2442473"/>
            <a:ext cx="5933295" cy="4415527"/>
          </a:xfrm>
          <a:prstGeom prst="rect">
            <a:avLst/>
          </a:prstGeom>
        </p:spPr>
      </p:pic>
      <p:sp>
        <p:nvSpPr>
          <p:cNvPr id="4" name="テキスト ボックス 3">
            <a:extLst>
              <a:ext uri="{FF2B5EF4-FFF2-40B4-BE49-F238E27FC236}">
                <a16:creationId xmlns:a16="http://schemas.microsoft.com/office/drawing/2014/main" id="{E4E0EF01-B5F2-7F9C-A1AD-50309A3E7C91}"/>
              </a:ext>
            </a:extLst>
          </p:cNvPr>
          <p:cNvSpPr txBox="1"/>
          <p:nvPr/>
        </p:nvSpPr>
        <p:spPr>
          <a:xfrm>
            <a:off x="3897438" y="4882677"/>
            <a:ext cx="4255962" cy="1200329"/>
          </a:xfrm>
          <a:prstGeom prst="rect">
            <a:avLst/>
          </a:prstGeom>
          <a:noFill/>
        </p:spPr>
        <p:txBody>
          <a:bodyPr wrap="square" rtlCol="0">
            <a:spAutoFit/>
          </a:bodyPr>
          <a:lstStyle/>
          <a:p>
            <a:r>
              <a:rPr kumimoji="1" lang="ja-JP" altLang="en-US" dirty="0"/>
              <a:t>・</a:t>
            </a:r>
            <a:r>
              <a:rPr kumimoji="1" lang="en-US" altLang="ja-JP" dirty="0"/>
              <a:t>(</a:t>
            </a:r>
            <a:r>
              <a:rPr kumimoji="1" lang="en-US" altLang="ja-JP" dirty="0" err="1"/>
              <a:t>x,y</a:t>
            </a:r>
            <a:r>
              <a:rPr kumimoji="1" lang="en-US" altLang="ja-JP" dirty="0"/>
              <a:t>)</a:t>
            </a:r>
            <a:r>
              <a:rPr kumimoji="1" lang="ja-JP" altLang="en-US" dirty="0"/>
              <a:t>平面について探索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→埋設物があると推定される場所を探す</a:t>
            </a:r>
            <a:endParaRPr kumimoji="1" lang="en-US" altLang="ja-JP" dirty="0"/>
          </a:p>
        </p:txBody>
      </p:sp>
      <p:sp>
        <p:nvSpPr>
          <p:cNvPr id="5" name="スライド番号プレースホルダー 4">
            <a:extLst>
              <a:ext uri="{FF2B5EF4-FFF2-40B4-BE49-F238E27FC236}">
                <a16:creationId xmlns:a16="http://schemas.microsoft.com/office/drawing/2014/main" id="{79C91DE6-0B9D-97F2-99FE-8AD986C3C369}"/>
              </a:ext>
            </a:extLst>
          </p:cNvPr>
          <p:cNvSpPr>
            <a:spLocks noGrp="1"/>
          </p:cNvSpPr>
          <p:nvPr>
            <p:ph type="sldNum" sz="quarter" idx="12"/>
          </p:nvPr>
        </p:nvSpPr>
        <p:spPr/>
        <p:txBody>
          <a:bodyPr/>
          <a:lstStyle/>
          <a:p>
            <a:fld id="{3F638153-029A-49A3-8B3A-53ACE6B7588F}" type="slidenum">
              <a:rPr kumimoji="1" lang="ja-JP" altLang="en-US" smtClean="0"/>
              <a:t>7</a:t>
            </a:fld>
            <a:endParaRPr kumimoji="1" lang="ja-JP" altLang="en-US"/>
          </a:p>
        </p:txBody>
      </p:sp>
      <p:sp>
        <p:nvSpPr>
          <p:cNvPr id="6" name="タイトル 1">
            <a:extLst>
              <a:ext uri="{FF2B5EF4-FFF2-40B4-BE49-F238E27FC236}">
                <a16:creationId xmlns:a16="http://schemas.microsoft.com/office/drawing/2014/main" id="{597D8A46-9711-1D8B-4FE2-C982F059F5F5}"/>
              </a:ext>
            </a:extLst>
          </p:cNvPr>
          <p:cNvSpPr txBox="1">
            <a:spLocks/>
          </p:cNvSpPr>
          <p:nvPr/>
        </p:nvSpPr>
        <p:spPr>
          <a:xfrm>
            <a:off x="419258" y="347351"/>
            <a:ext cx="7507514" cy="348103"/>
          </a:xfrm>
          <a:prstGeom prst="rect">
            <a:avLst/>
          </a:prstGeom>
        </p:spPr>
        <p:txBody>
          <a:bodyPr>
            <a:normAutofit fontScale="925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２</a:t>
            </a:r>
            <a:r>
              <a:rPr lang="en-US" altLang="ja-JP" sz="2000" dirty="0"/>
              <a:t>.</a:t>
            </a:r>
            <a:r>
              <a:rPr lang="ja-JP" altLang="en-US" sz="2000" dirty="0"/>
              <a:t>先行研究：二次元モデルを用いた一様性圧縮センシング</a:t>
            </a:r>
          </a:p>
        </p:txBody>
      </p:sp>
      <p:pic>
        <p:nvPicPr>
          <p:cNvPr id="7" name="図 6">
            <a:extLst>
              <a:ext uri="{FF2B5EF4-FFF2-40B4-BE49-F238E27FC236}">
                <a16:creationId xmlns:a16="http://schemas.microsoft.com/office/drawing/2014/main" id="{1AA7EF9D-E444-FBFB-924A-A426B7492299}"/>
              </a:ext>
            </a:extLst>
          </p:cNvPr>
          <p:cNvPicPr>
            <a:picLocks noChangeAspect="1"/>
          </p:cNvPicPr>
          <p:nvPr/>
        </p:nvPicPr>
        <p:blipFill>
          <a:blip r:embed="rId3"/>
          <a:stretch>
            <a:fillRect/>
          </a:stretch>
        </p:blipFill>
        <p:spPr>
          <a:xfrm>
            <a:off x="6662206" y="774994"/>
            <a:ext cx="2114255" cy="2024315"/>
          </a:xfrm>
          <a:prstGeom prst="rect">
            <a:avLst/>
          </a:prstGeom>
        </p:spPr>
      </p:pic>
      <p:sp>
        <p:nvSpPr>
          <p:cNvPr id="8" name="テキスト ボックス 7">
            <a:extLst>
              <a:ext uri="{FF2B5EF4-FFF2-40B4-BE49-F238E27FC236}">
                <a16:creationId xmlns:a16="http://schemas.microsoft.com/office/drawing/2014/main" id="{54F6CBF9-E011-C181-F53B-A23C544E5120}"/>
              </a:ext>
            </a:extLst>
          </p:cNvPr>
          <p:cNvSpPr txBox="1"/>
          <p:nvPr/>
        </p:nvSpPr>
        <p:spPr>
          <a:xfrm>
            <a:off x="1704826" y="1245798"/>
            <a:ext cx="3927319" cy="923330"/>
          </a:xfrm>
          <a:prstGeom prst="rect">
            <a:avLst/>
          </a:prstGeom>
          <a:noFill/>
        </p:spPr>
        <p:txBody>
          <a:bodyPr wrap="square" rtlCol="0">
            <a:spAutoFit/>
          </a:bodyPr>
          <a:lstStyle/>
          <a:p>
            <a:r>
              <a:rPr lang="en-US" altLang="ja-JP" sz="1800" dirty="0" err="1"/>
              <a:t>R.Imai</a:t>
            </a:r>
            <a:r>
              <a:rPr lang="ja-JP" altLang="en-US" sz="1800" dirty="0"/>
              <a:t>らによる埋設物のモデル化</a:t>
            </a:r>
            <a:endParaRPr kumimoji="1" lang="en-US" altLang="ja-JP" dirty="0"/>
          </a:p>
          <a:p>
            <a:r>
              <a:rPr kumimoji="1" lang="ja-JP" altLang="en-US" dirty="0"/>
              <a:t>・右図のようなモデルを仮定する</a:t>
            </a:r>
            <a:endParaRPr kumimoji="1" lang="en-US" altLang="ja-JP" dirty="0"/>
          </a:p>
          <a:p>
            <a:endParaRPr kumimoji="1" lang="ja-JP" altLang="en-US" dirty="0"/>
          </a:p>
        </p:txBody>
      </p:sp>
    </p:spTree>
    <p:extLst>
      <p:ext uri="{BB962C8B-B14F-4D97-AF65-F5344CB8AC3E}">
        <p14:creationId xmlns:p14="http://schemas.microsoft.com/office/powerpoint/2010/main" val="261672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60CDBF53-D068-6323-01D2-C2A96F7AF3C3}"/>
              </a:ext>
            </a:extLst>
          </p:cNvPr>
          <p:cNvPicPr>
            <a:picLocks noChangeAspect="1"/>
          </p:cNvPicPr>
          <p:nvPr/>
        </p:nvPicPr>
        <p:blipFill>
          <a:blip r:embed="rId2"/>
          <a:stretch>
            <a:fillRect/>
          </a:stretch>
        </p:blipFill>
        <p:spPr>
          <a:xfrm>
            <a:off x="858547" y="924932"/>
            <a:ext cx="1442006" cy="1417385"/>
          </a:xfrm>
          <a:prstGeom prst="rect">
            <a:avLst/>
          </a:prstGeom>
        </p:spPr>
      </p:pic>
      <p:sp>
        <p:nvSpPr>
          <p:cNvPr id="3" name="テキスト ボックス 2">
            <a:extLst>
              <a:ext uri="{FF2B5EF4-FFF2-40B4-BE49-F238E27FC236}">
                <a16:creationId xmlns:a16="http://schemas.microsoft.com/office/drawing/2014/main" id="{612C051A-08F2-452E-AFC8-390BDBB70421}"/>
              </a:ext>
            </a:extLst>
          </p:cNvPr>
          <p:cNvSpPr txBox="1"/>
          <p:nvPr/>
        </p:nvSpPr>
        <p:spPr>
          <a:xfrm>
            <a:off x="4963886" y="857249"/>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4" name="図 3">
            <a:extLst>
              <a:ext uri="{FF2B5EF4-FFF2-40B4-BE49-F238E27FC236}">
                <a16:creationId xmlns:a16="http://schemas.microsoft.com/office/drawing/2014/main" id="{5045884F-4EF8-5739-FB62-6B78EA0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81" y="2319587"/>
            <a:ext cx="3658111" cy="914528"/>
          </a:xfrm>
          <a:prstGeom prst="rect">
            <a:avLst/>
          </a:prstGeom>
        </p:spPr>
      </p:pic>
      <p:sp>
        <p:nvSpPr>
          <p:cNvPr id="5" name="テキスト ボックス 4">
            <a:extLst>
              <a:ext uri="{FF2B5EF4-FFF2-40B4-BE49-F238E27FC236}">
                <a16:creationId xmlns:a16="http://schemas.microsoft.com/office/drawing/2014/main" id="{06748C55-F530-765C-D9E3-B2A377F5B333}"/>
              </a:ext>
            </a:extLst>
          </p:cNvPr>
          <p:cNvSpPr txBox="1"/>
          <p:nvPr/>
        </p:nvSpPr>
        <p:spPr>
          <a:xfrm>
            <a:off x="4177559" y="3989181"/>
            <a:ext cx="4864554" cy="369332"/>
          </a:xfrm>
          <a:prstGeom prst="rect">
            <a:avLst/>
          </a:prstGeom>
          <a:noFill/>
        </p:spPr>
        <p:txBody>
          <a:bodyPr wrap="square" rtlCol="0">
            <a:spAutoFit/>
          </a:bodyPr>
          <a:lstStyle/>
          <a:p>
            <a:r>
              <a:rPr kumimoji="1" lang="ja-JP" altLang="en-US" dirty="0"/>
              <a:t>これを測定領域について導出したものが下式</a:t>
            </a:r>
          </a:p>
        </p:txBody>
      </p:sp>
      <p:pic>
        <p:nvPicPr>
          <p:cNvPr id="6" name="図 5">
            <a:extLst>
              <a:ext uri="{FF2B5EF4-FFF2-40B4-BE49-F238E27FC236}">
                <a16:creationId xmlns:a16="http://schemas.microsoft.com/office/drawing/2014/main" id="{A0F438A1-A874-686B-E5EE-3131DD42F854}"/>
              </a:ext>
            </a:extLst>
          </p:cNvPr>
          <p:cNvPicPr>
            <a:picLocks noChangeAspect="1"/>
          </p:cNvPicPr>
          <p:nvPr/>
        </p:nvPicPr>
        <p:blipFill>
          <a:blip r:embed="rId4"/>
          <a:stretch>
            <a:fillRect/>
          </a:stretch>
        </p:blipFill>
        <p:spPr>
          <a:xfrm>
            <a:off x="4177559" y="4471788"/>
            <a:ext cx="4743450" cy="495300"/>
          </a:xfrm>
          <a:prstGeom prst="rect">
            <a:avLst/>
          </a:prstGeom>
        </p:spPr>
      </p:pic>
      <p:sp>
        <p:nvSpPr>
          <p:cNvPr id="7" name="テキスト ボックス 6">
            <a:extLst>
              <a:ext uri="{FF2B5EF4-FFF2-40B4-BE49-F238E27FC236}">
                <a16:creationId xmlns:a16="http://schemas.microsoft.com/office/drawing/2014/main" id="{E9778AF6-3549-1971-816B-14CAFA1710A2}"/>
              </a:ext>
            </a:extLst>
          </p:cNvPr>
          <p:cNvSpPr txBox="1"/>
          <p:nvPr/>
        </p:nvSpPr>
        <p:spPr>
          <a:xfrm>
            <a:off x="3945395" y="5258051"/>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8" name="図 7">
            <a:extLst>
              <a:ext uri="{FF2B5EF4-FFF2-40B4-BE49-F238E27FC236}">
                <a16:creationId xmlns:a16="http://schemas.microsoft.com/office/drawing/2014/main" id="{1B61B05A-6492-5963-A5FF-7B85BB7B3295}"/>
              </a:ext>
            </a:extLst>
          </p:cNvPr>
          <p:cNvPicPr>
            <a:picLocks noChangeAspect="1"/>
          </p:cNvPicPr>
          <p:nvPr/>
        </p:nvPicPr>
        <p:blipFill rotWithShape="1">
          <a:blip r:embed="rId5"/>
          <a:srcRect l="2534" t="37501" r="78271" b="23217"/>
          <a:stretch/>
        </p:blipFill>
        <p:spPr>
          <a:xfrm>
            <a:off x="3338285" y="5268155"/>
            <a:ext cx="702129" cy="359228"/>
          </a:xfrm>
          <a:prstGeom prst="rect">
            <a:avLst/>
          </a:prstGeom>
        </p:spPr>
      </p:pic>
      <p:pic>
        <p:nvPicPr>
          <p:cNvPr id="9" name="図 8">
            <a:extLst>
              <a:ext uri="{FF2B5EF4-FFF2-40B4-BE49-F238E27FC236}">
                <a16:creationId xmlns:a16="http://schemas.microsoft.com/office/drawing/2014/main" id="{4FA32B3E-DB92-D3EE-FC04-C83314763E63}"/>
              </a:ext>
            </a:extLst>
          </p:cNvPr>
          <p:cNvPicPr>
            <a:picLocks noChangeAspect="1"/>
          </p:cNvPicPr>
          <p:nvPr/>
        </p:nvPicPr>
        <p:blipFill rotWithShape="1">
          <a:blip r:embed="rId6"/>
          <a:srcRect l="39060" t="21974" r="21691" b="30776"/>
          <a:stretch/>
        </p:blipFill>
        <p:spPr>
          <a:xfrm>
            <a:off x="5413829" y="5319520"/>
            <a:ext cx="380093" cy="234761"/>
          </a:xfrm>
          <a:prstGeom prst="rect">
            <a:avLst/>
          </a:prstGeom>
        </p:spPr>
      </p:pic>
      <p:sp>
        <p:nvSpPr>
          <p:cNvPr id="10" name="テキスト ボックス 9">
            <a:extLst>
              <a:ext uri="{FF2B5EF4-FFF2-40B4-BE49-F238E27FC236}">
                <a16:creationId xmlns:a16="http://schemas.microsoft.com/office/drawing/2014/main" id="{0B4FCA68-383A-7269-1E59-8AF9DFF77D52}"/>
              </a:ext>
            </a:extLst>
          </p:cNvPr>
          <p:cNvSpPr txBox="1"/>
          <p:nvPr/>
        </p:nvSpPr>
        <p:spPr>
          <a:xfrm>
            <a:off x="3448891" y="5974445"/>
            <a:ext cx="5695109" cy="276999"/>
          </a:xfrm>
          <a:prstGeom prst="rect">
            <a:avLst/>
          </a:prstGeom>
          <a:noFill/>
        </p:spPr>
        <p:txBody>
          <a:bodyPr wrap="square" rtlCol="0">
            <a:spAutoFit/>
          </a:bodyPr>
          <a:lstStyle/>
          <a:p>
            <a:r>
              <a:rPr kumimoji="1" lang="en-US" altLang="ja-JP" sz="1200" dirty="0"/>
              <a:t>[1]:https://ieeexplore.ieee.org/stamp/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
        <p:nvSpPr>
          <p:cNvPr id="11" name="スライド番号プレースホルダー 10">
            <a:extLst>
              <a:ext uri="{FF2B5EF4-FFF2-40B4-BE49-F238E27FC236}">
                <a16:creationId xmlns:a16="http://schemas.microsoft.com/office/drawing/2014/main" id="{DD42B97D-1416-16C8-5025-DDD74BE81469}"/>
              </a:ext>
            </a:extLst>
          </p:cNvPr>
          <p:cNvSpPr>
            <a:spLocks noGrp="1"/>
          </p:cNvSpPr>
          <p:nvPr>
            <p:ph type="sldNum" sz="quarter" idx="12"/>
          </p:nvPr>
        </p:nvSpPr>
        <p:spPr/>
        <p:txBody>
          <a:bodyPr/>
          <a:lstStyle/>
          <a:p>
            <a:fld id="{3F638153-029A-49A3-8B3A-53ACE6B7588F}" type="slidenum">
              <a:rPr kumimoji="1" lang="ja-JP" altLang="en-US" smtClean="0"/>
              <a:t>8</a:t>
            </a:fld>
            <a:endParaRPr kumimoji="1" lang="ja-JP" altLang="en-US"/>
          </a:p>
        </p:txBody>
      </p:sp>
      <p:sp>
        <p:nvSpPr>
          <p:cNvPr id="12" name="タイトル 1">
            <a:extLst>
              <a:ext uri="{FF2B5EF4-FFF2-40B4-BE49-F238E27FC236}">
                <a16:creationId xmlns:a16="http://schemas.microsoft.com/office/drawing/2014/main" id="{9A69D97E-E3CA-B416-6CBB-2FDA025A9ED2}"/>
              </a:ext>
            </a:extLst>
          </p:cNvPr>
          <p:cNvSpPr txBox="1">
            <a:spLocks/>
          </p:cNvSpPr>
          <p:nvPr/>
        </p:nvSpPr>
        <p:spPr>
          <a:xfrm>
            <a:off x="419258" y="347351"/>
            <a:ext cx="7507514" cy="348103"/>
          </a:xfrm>
          <a:prstGeom prst="rect">
            <a:avLst/>
          </a:prstGeom>
        </p:spPr>
        <p:txBody>
          <a:bodyPr>
            <a:normAutofit fontScale="925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dirty="0"/>
              <a:t>２</a:t>
            </a:r>
            <a:r>
              <a:rPr lang="en-US" altLang="ja-JP" sz="2000" dirty="0"/>
              <a:t>.</a:t>
            </a:r>
            <a:r>
              <a:rPr lang="ja-JP" altLang="en-US" sz="2000" dirty="0"/>
              <a:t>先行研究：二次元モデルを用いた一様性圧縮センシング</a:t>
            </a:r>
          </a:p>
        </p:txBody>
      </p:sp>
      <p:pic>
        <p:nvPicPr>
          <p:cNvPr id="2" name="図 1">
            <a:extLst>
              <a:ext uri="{FF2B5EF4-FFF2-40B4-BE49-F238E27FC236}">
                <a16:creationId xmlns:a16="http://schemas.microsoft.com/office/drawing/2014/main" id="{F2FD2152-1DDF-F347-2BB4-D136EF03A00F}"/>
              </a:ext>
            </a:extLst>
          </p:cNvPr>
          <p:cNvPicPr>
            <a:picLocks noChangeAspect="1"/>
          </p:cNvPicPr>
          <p:nvPr/>
        </p:nvPicPr>
        <p:blipFill rotWithShape="1">
          <a:blip r:embed="rId7"/>
          <a:srcRect l="15798" t="12261" r="25035" b="15345"/>
          <a:stretch/>
        </p:blipFill>
        <p:spPr>
          <a:xfrm>
            <a:off x="581647" y="2710156"/>
            <a:ext cx="2615078" cy="2627132"/>
          </a:xfrm>
          <a:prstGeom prst="rect">
            <a:avLst/>
          </a:prstGeom>
        </p:spPr>
      </p:pic>
      <p:sp>
        <p:nvSpPr>
          <p:cNvPr id="16" name="矢印: 右カーブ 15">
            <a:extLst>
              <a:ext uri="{FF2B5EF4-FFF2-40B4-BE49-F238E27FC236}">
                <a16:creationId xmlns:a16="http://schemas.microsoft.com/office/drawing/2014/main" id="{30C562DE-333C-C247-74A9-F38C0AD8F297}"/>
              </a:ext>
            </a:extLst>
          </p:cNvPr>
          <p:cNvSpPr/>
          <p:nvPr/>
        </p:nvSpPr>
        <p:spPr>
          <a:xfrm rot="1557873">
            <a:off x="352860" y="1954114"/>
            <a:ext cx="457200" cy="76963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BE44E755-8D7F-BF96-0EC7-9F23DE51A8B5}"/>
              </a:ext>
            </a:extLst>
          </p:cNvPr>
          <p:cNvSpPr txBox="1"/>
          <p:nvPr/>
        </p:nvSpPr>
        <p:spPr>
          <a:xfrm>
            <a:off x="302078" y="5563736"/>
            <a:ext cx="2950029" cy="369332"/>
          </a:xfrm>
          <a:prstGeom prst="rect">
            <a:avLst/>
          </a:prstGeom>
          <a:noFill/>
        </p:spPr>
        <p:txBody>
          <a:bodyPr wrap="square" rtlCol="0">
            <a:spAutoFit/>
          </a:bodyPr>
          <a:lstStyle/>
          <a:p>
            <a:pPr algn="ctr"/>
            <a:r>
              <a:rPr kumimoji="1" lang="ja-JP" altLang="en-US" dirty="0"/>
              <a:t>モデルの掃引</a:t>
            </a:r>
          </a:p>
        </p:txBody>
      </p:sp>
    </p:spTree>
    <p:extLst>
      <p:ext uri="{BB962C8B-B14F-4D97-AF65-F5344CB8AC3E}">
        <p14:creationId xmlns:p14="http://schemas.microsoft.com/office/powerpoint/2010/main" val="50717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64EF02AC-1D4B-A0DA-5E9B-840FC90A7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125460"/>
            <a:ext cx="5819774" cy="5732540"/>
          </a:xfrm>
          <a:prstGeom prst="rect">
            <a:avLst/>
          </a:prstGeom>
        </p:spPr>
      </p:pic>
      <p:sp>
        <p:nvSpPr>
          <p:cNvPr id="2" name="テキスト ボックス 1">
            <a:extLst>
              <a:ext uri="{FF2B5EF4-FFF2-40B4-BE49-F238E27FC236}">
                <a16:creationId xmlns:a16="http://schemas.microsoft.com/office/drawing/2014/main" id="{C32F7D55-D12A-4152-1B96-AE4A6C1A4745}"/>
              </a:ext>
            </a:extLst>
          </p:cNvPr>
          <p:cNvSpPr txBox="1"/>
          <p:nvPr/>
        </p:nvSpPr>
        <p:spPr>
          <a:xfrm>
            <a:off x="1162050" y="266700"/>
            <a:ext cx="5667375" cy="369332"/>
          </a:xfrm>
          <a:prstGeom prst="rect">
            <a:avLst/>
          </a:prstGeom>
          <a:noFill/>
        </p:spPr>
        <p:txBody>
          <a:bodyPr wrap="square" rtlCol="0">
            <a:spAutoFit/>
          </a:bodyPr>
          <a:lstStyle/>
          <a:p>
            <a:r>
              <a:rPr kumimoji="1" lang="ja-JP" altLang="en-US" dirty="0"/>
              <a:t>一様性モデルによる圧縮センシングの流れ</a:t>
            </a:r>
          </a:p>
        </p:txBody>
      </p:sp>
      <p:sp>
        <p:nvSpPr>
          <p:cNvPr id="4" name="テキスト ボックス 3">
            <a:extLst>
              <a:ext uri="{FF2B5EF4-FFF2-40B4-BE49-F238E27FC236}">
                <a16:creationId xmlns:a16="http://schemas.microsoft.com/office/drawing/2014/main" id="{F6865322-5D77-CAF4-47D7-222615ECC4E2}"/>
              </a:ext>
            </a:extLst>
          </p:cNvPr>
          <p:cNvSpPr txBox="1"/>
          <p:nvPr/>
        </p:nvSpPr>
        <p:spPr>
          <a:xfrm>
            <a:off x="5600700" y="1643360"/>
            <a:ext cx="3429000" cy="2246769"/>
          </a:xfrm>
          <a:prstGeom prst="rect">
            <a:avLst/>
          </a:prstGeom>
          <a:noFill/>
        </p:spPr>
        <p:txBody>
          <a:bodyPr wrap="square" rtlCol="0">
            <a:spAutoFit/>
          </a:bodyPr>
          <a:lstStyle/>
          <a:p>
            <a:r>
              <a:rPr kumimoji="1" lang="ja-JP" altLang="en-US" sz="2800" dirty="0"/>
              <a:t>・評価関数が小さくなるように散乱行列を更新していく</a:t>
            </a:r>
            <a:endParaRPr kumimoji="1" lang="en-US" altLang="ja-JP" sz="2800" dirty="0"/>
          </a:p>
          <a:p>
            <a:r>
              <a:rPr kumimoji="1" lang="ja-JP" altLang="en-US" sz="2800" dirty="0"/>
              <a:t>・</a:t>
            </a:r>
            <a:r>
              <a:rPr kumimoji="1" lang="en-US" altLang="ja-JP" sz="2800" dirty="0"/>
              <a:t>h</a:t>
            </a:r>
            <a:r>
              <a:rPr kumimoji="1" lang="ja-JP" altLang="en-US" sz="2800" dirty="0"/>
              <a:t>の値がスパースになるまで行う</a:t>
            </a:r>
          </a:p>
        </p:txBody>
      </p:sp>
      <p:sp>
        <p:nvSpPr>
          <p:cNvPr id="5" name="スライド番号プレースホルダー 4">
            <a:extLst>
              <a:ext uri="{FF2B5EF4-FFF2-40B4-BE49-F238E27FC236}">
                <a16:creationId xmlns:a16="http://schemas.microsoft.com/office/drawing/2014/main" id="{E48C7A45-814C-E214-D4F2-0FE5FE443ED0}"/>
              </a:ext>
            </a:extLst>
          </p:cNvPr>
          <p:cNvSpPr>
            <a:spLocks noGrp="1"/>
          </p:cNvSpPr>
          <p:nvPr>
            <p:ph type="sldNum" sz="quarter" idx="12"/>
          </p:nvPr>
        </p:nvSpPr>
        <p:spPr/>
        <p:txBody>
          <a:bodyPr/>
          <a:lstStyle/>
          <a:p>
            <a:fld id="{3F638153-029A-49A3-8B3A-53ACE6B7588F}" type="slidenum">
              <a:rPr kumimoji="1" lang="ja-JP" altLang="en-US" smtClean="0"/>
              <a:t>9</a:t>
            </a:fld>
            <a:endParaRPr kumimoji="1" lang="ja-JP" altLang="en-US"/>
          </a:p>
        </p:txBody>
      </p:sp>
    </p:spTree>
    <p:extLst>
      <p:ext uri="{BB962C8B-B14F-4D97-AF65-F5344CB8AC3E}">
        <p14:creationId xmlns:p14="http://schemas.microsoft.com/office/powerpoint/2010/main" val="9280846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2116</TotalTime>
  <Words>2958</Words>
  <Application>Microsoft Office PowerPoint</Application>
  <PresentationFormat>画面に合わせる (4:3)</PresentationFormat>
  <Paragraphs>275</Paragraphs>
  <Slides>36</Slides>
  <Notes>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游ゴシック</vt:lpstr>
      <vt:lpstr>游ゴシック Light</vt:lpstr>
      <vt:lpstr>Arial</vt:lpstr>
      <vt:lpstr>Calibri</vt:lpstr>
      <vt:lpstr>Calibri Light</vt:lpstr>
      <vt:lpstr>Courier New</vt:lpstr>
      <vt:lpstr>Office テーマ</vt:lpstr>
      <vt:lpstr>埋設されたパイプの位置、方向推定のための 偏波感受型圧縮センシング</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モデル内一様性による圧縮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埋設されたパイプの位置、方向推定のための 偏波感受型圧縮センシング</dc:title>
  <dc:creator>上野　俊樹</dc:creator>
  <cp:lastModifiedBy>高原　陽太</cp:lastModifiedBy>
  <cp:revision>25</cp:revision>
  <cp:lastPrinted>2023-02-12T23:17:20Z</cp:lastPrinted>
  <dcterms:created xsi:type="dcterms:W3CDTF">2023-02-08T12:23:59Z</dcterms:created>
  <dcterms:modified xsi:type="dcterms:W3CDTF">2023-02-12T23:25:20Z</dcterms:modified>
</cp:coreProperties>
</file>